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77" r:id="rId3"/>
    <p:sldId id="306" r:id="rId4"/>
    <p:sldId id="307" r:id="rId5"/>
    <p:sldId id="298" r:id="rId6"/>
    <p:sldId id="278" r:id="rId7"/>
    <p:sldId id="279" r:id="rId8"/>
    <p:sldId id="280" r:id="rId9"/>
    <p:sldId id="299" r:id="rId10"/>
    <p:sldId id="282" r:id="rId11"/>
    <p:sldId id="283" r:id="rId12"/>
    <p:sldId id="304" r:id="rId13"/>
    <p:sldId id="305" r:id="rId14"/>
    <p:sldId id="308" r:id="rId15"/>
    <p:sldId id="309" r:id="rId16"/>
    <p:sldId id="310" r:id="rId17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5A2B"/>
    <a:srgbClr val="655A2B"/>
    <a:srgbClr val="77552B"/>
    <a:srgbClr val="776020"/>
    <a:srgbClr val="816815"/>
    <a:srgbClr val="91751C"/>
    <a:srgbClr val="AF8C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437C50-37BA-423D-89E0-16D5C4461D78}" type="doc">
      <dgm:prSet loTypeId="urn:microsoft.com/office/officeart/2005/8/layout/chevronAccent+Icon" loCatId="officeonline" qsTypeId="urn:microsoft.com/office/officeart/2005/8/quickstyle/simple1" qsCatId="simple" csTypeId="urn:microsoft.com/office/officeart/2005/8/colors/accent1_2" csCatId="accent1" phldr="1"/>
      <dgm:spPr/>
    </dgm:pt>
    <dgm:pt modelId="{F25175C6-7C6F-4C89-9B90-86BF5BEEEACA}">
      <dgm:prSet phldrT="[Text]"/>
      <dgm:spPr/>
      <dgm:t>
        <a:bodyPr/>
        <a:lstStyle/>
        <a:p>
          <a:r>
            <a:rPr lang="en-US" dirty="0"/>
            <a:t>Before</a:t>
          </a:r>
        </a:p>
      </dgm:t>
    </dgm:pt>
    <dgm:pt modelId="{715AB650-A9B8-468A-A4FE-0264999FCE85}" type="parTrans" cxnId="{78D29CBB-0BB5-413A-A6B5-83083729A153}">
      <dgm:prSet/>
      <dgm:spPr/>
      <dgm:t>
        <a:bodyPr/>
        <a:lstStyle/>
        <a:p>
          <a:endParaRPr lang="en-US"/>
        </a:p>
      </dgm:t>
    </dgm:pt>
    <dgm:pt modelId="{69185764-8D38-4F74-80B6-1E5B6030E964}" type="sibTrans" cxnId="{78D29CBB-0BB5-413A-A6B5-83083729A153}">
      <dgm:prSet/>
      <dgm:spPr/>
      <dgm:t>
        <a:bodyPr/>
        <a:lstStyle/>
        <a:p>
          <a:endParaRPr lang="en-US"/>
        </a:p>
      </dgm:t>
    </dgm:pt>
    <dgm:pt modelId="{7F45F0B1-95ED-4B0E-916E-FA8679F6FAE6}">
      <dgm:prSet phldrT="[Text]"/>
      <dgm:spPr/>
      <dgm:t>
        <a:bodyPr/>
        <a:lstStyle/>
        <a:p>
          <a:r>
            <a:rPr lang="en-US" dirty="0"/>
            <a:t>During</a:t>
          </a:r>
        </a:p>
      </dgm:t>
    </dgm:pt>
    <dgm:pt modelId="{6D859F5D-9E39-42C5-AB21-E94C9EF511E0}" type="parTrans" cxnId="{2EF8762A-9627-4829-B75B-CF84FD021E2C}">
      <dgm:prSet/>
      <dgm:spPr/>
      <dgm:t>
        <a:bodyPr/>
        <a:lstStyle/>
        <a:p>
          <a:endParaRPr lang="en-US"/>
        </a:p>
      </dgm:t>
    </dgm:pt>
    <dgm:pt modelId="{E23FF5D0-E3E9-46FD-BF93-DE7AA0C56EDD}" type="sibTrans" cxnId="{2EF8762A-9627-4829-B75B-CF84FD021E2C}">
      <dgm:prSet/>
      <dgm:spPr/>
      <dgm:t>
        <a:bodyPr/>
        <a:lstStyle/>
        <a:p>
          <a:endParaRPr lang="en-US"/>
        </a:p>
      </dgm:t>
    </dgm:pt>
    <dgm:pt modelId="{1DF9C9CB-E4A9-4F72-96D7-36EF20DB36CC}">
      <dgm:prSet phldrT="[Text]"/>
      <dgm:spPr/>
      <dgm:t>
        <a:bodyPr/>
        <a:lstStyle/>
        <a:p>
          <a:r>
            <a:rPr lang="en-US" dirty="0"/>
            <a:t>After</a:t>
          </a:r>
        </a:p>
      </dgm:t>
    </dgm:pt>
    <dgm:pt modelId="{06233477-F5AE-4A87-B7EC-DD8B84B655E1}" type="parTrans" cxnId="{92FA1782-E81E-4F7D-A0B0-734949AA2AD6}">
      <dgm:prSet/>
      <dgm:spPr/>
      <dgm:t>
        <a:bodyPr/>
        <a:lstStyle/>
        <a:p>
          <a:endParaRPr lang="en-US"/>
        </a:p>
      </dgm:t>
    </dgm:pt>
    <dgm:pt modelId="{4938FA62-B1C0-49DC-9CB0-486E3FB9D209}" type="sibTrans" cxnId="{92FA1782-E81E-4F7D-A0B0-734949AA2AD6}">
      <dgm:prSet/>
      <dgm:spPr/>
      <dgm:t>
        <a:bodyPr/>
        <a:lstStyle/>
        <a:p>
          <a:endParaRPr lang="en-US"/>
        </a:p>
      </dgm:t>
    </dgm:pt>
    <dgm:pt modelId="{BB72DA31-97D0-4562-BB03-9E71E7E3E93D}" type="pres">
      <dgm:prSet presAssocID="{8C437C50-37BA-423D-89E0-16D5C4461D78}" presName="Name0" presStyleCnt="0">
        <dgm:presLayoutVars>
          <dgm:dir/>
          <dgm:resizeHandles val="exact"/>
        </dgm:presLayoutVars>
      </dgm:prSet>
      <dgm:spPr/>
    </dgm:pt>
    <dgm:pt modelId="{A2C9BDE5-3A86-4150-90F3-9BCC58770DED}" type="pres">
      <dgm:prSet presAssocID="{F25175C6-7C6F-4C89-9B90-86BF5BEEEACA}" presName="composite" presStyleCnt="0"/>
      <dgm:spPr/>
    </dgm:pt>
    <dgm:pt modelId="{1BA5AD98-C38A-4964-903C-B73610E45CF7}" type="pres">
      <dgm:prSet presAssocID="{F25175C6-7C6F-4C89-9B90-86BF5BEEEACA}" presName="bgChev" presStyleLbl="node1" presStyleIdx="0" presStyleCnt="3"/>
      <dgm:spPr/>
    </dgm:pt>
    <dgm:pt modelId="{0C0D96C2-0AEA-4932-BD79-093B6D8F1ECB}" type="pres">
      <dgm:prSet presAssocID="{F25175C6-7C6F-4C89-9B90-86BF5BEEEACA}" presName="txNode" presStyleLbl="fgAcc1" presStyleIdx="0" presStyleCnt="3">
        <dgm:presLayoutVars>
          <dgm:bulletEnabled val="1"/>
        </dgm:presLayoutVars>
      </dgm:prSet>
      <dgm:spPr/>
    </dgm:pt>
    <dgm:pt modelId="{0A46F864-BDD2-404C-98AE-A31AA856A006}" type="pres">
      <dgm:prSet presAssocID="{69185764-8D38-4F74-80B6-1E5B6030E964}" presName="compositeSpace" presStyleCnt="0"/>
      <dgm:spPr/>
    </dgm:pt>
    <dgm:pt modelId="{7EE0659A-AD9C-44C6-B561-2C69873B2A96}" type="pres">
      <dgm:prSet presAssocID="{7F45F0B1-95ED-4B0E-916E-FA8679F6FAE6}" presName="composite" presStyleCnt="0"/>
      <dgm:spPr/>
    </dgm:pt>
    <dgm:pt modelId="{95A6E7A3-1C0D-4C16-9BEF-EC94FCB6EEDB}" type="pres">
      <dgm:prSet presAssocID="{7F45F0B1-95ED-4B0E-916E-FA8679F6FAE6}" presName="bgChev" presStyleLbl="node1" presStyleIdx="1" presStyleCnt="3"/>
      <dgm:spPr/>
    </dgm:pt>
    <dgm:pt modelId="{8823861B-410D-4271-8187-3A2B05EFE613}" type="pres">
      <dgm:prSet presAssocID="{7F45F0B1-95ED-4B0E-916E-FA8679F6FAE6}" presName="txNode" presStyleLbl="fgAcc1" presStyleIdx="1" presStyleCnt="3">
        <dgm:presLayoutVars>
          <dgm:bulletEnabled val="1"/>
        </dgm:presLayoutVars>
      </dgm:prSet>
      <dgm:spPr/>
    </dgm:pt>
    <dgm:pt modelId="{2EED1F6B-763A-4CC6-B39F-1556B282A075}" type="pres">
      <dgm:prSet presAssocID="{E23FF5D0-E3E9-46FD-BF93-DE7AA0C56EDD}" presName="compositeSpace" presStyleCnt="0"/>
      <dgm:spPr/>
    </dgm:pt>
    <dgm:pt modelId="{417F3C7C-7855-487D-A72E-5DFC02888762}" type="pres">
      <dgm:prSet presAssocID="{1DF9C9CB-E4A9-4F72-96D7-36EF20DB36CC}" presName="composite" presStyleCnt="0"/>
      <dgm:spPr/>
    </dgm:pt>
    <dgm:pt modelId="{D8BA2C80-4FD8-41C6-B719-D433CEA7D6D7}" type="pres">
      <dgm:prSet presAssocID="{1DF9C9CB-E4A9-4F72-96D7-36EF20DB36CC}" presName="bgChev" presStyleLbl="node1" presStyleIdx="2" presStyleCnt="3"/>
      <dgm:spPr/>
    </dgm:pt>
    <dgm:pt modelId="{46F33670-DDAF-4F24-8ED8-5F33E0AD8534}" type="pres">
      <dgm:prSet presAssocID="{1DF9C9CB-E4A9-4F72-96D7-36EF20DB36CC}" presName="txNode" presStyleLbl="fgAcc1" presStyleIdx="2" presStyleCnt="3">
        <dgm:presLayoutVars>
          <dgm:bulletEnabled val="1"/>
        </dgm:presLayoutVars>
      </dgm:prSet>
      <dgm:spPr/>
    </dgm:pt>
  </dgm:ptLst>
  <dgm:cxnLst>
    <dgm:cxn modelId="{2EF8762A-9627-4829-B75B-CF84FD021E2C}" srcId="{8C437C50-37BA-423D-89E0-16D5C4461D78}" destId="{7F45F0B1-95ED-4B0E-916E-FA8679F6FAE6}" srcOrd="1" destOrd="0" parTransId="{6D859F5D-9E39-42C5-AB21-E94C9EF511E0}" sibTransId="{E23FF5D0-E3E9-46FD-BF93-DE7AA0C56EDD}"/>
    <dgm:cxn modelId="{137F6652-3BEB-4088-B04E-289B1A0100CE}" type="presOf" srcId="{1DF9C9CB-E4A9-4F72-96D7-36EF20DB36CC}" destId="{46F33670-DDAF-4F24-8ED8-5F33E0AD8534}" srcOrd="0" destOrd="0" presId="urn:microsoft.com/office/officeart/2005/8/layout/chevronAccent+Icon"/>
    <dgm:cxn modelId="{92FA1782-E81E-4F7D-A0B0-734949AA2AD6}" srcId="{8C437C50-37BA-423D-89E0-16D5C4461D78}" destId="{1DF9C9CB-E4A9-4F72-96D7-36EF20DB36CC}" srcOrd="2" destOrd="0" parTransId="{06233477-F5AE-4A87-B7EC-DD8B84B655E1}" sibTransId="{4938FA62-B1C0-49DC-9CB0-486E3FB9D209}"/>
    <dgm:cxn modelId="{1BB17B83-3728-4BE1-8B59-8A74966874B7}" type="presOf" srcId="{8C437C50-37BA-423D-89E0-16D5C4461D78}" destId="{BB72DA31-97D0-4562-BB03-9E71E7E3E93D}" srcOrd="0" destOrd="0" presId="urn:microsoft.com/office/officeart/2005/8/layout/chevronAccent+Icon"/>
    <dgm:cxn modelId="{842C9499-88F3-4A43-A948-9D289D84E54A}" type="presOf" srcId="{F25175C6-7C6F-4C89-9B90-86BF5BEEEACA}" destId="{0C0D96C2-0AEA-4932-BD79-093B6D8F1ECB}" srcOrd="0" destOrd="0" presId="urn:microsoft.com/office/officeart/2005/8/layout/chevronAccent+Icon"/>
    <dgm:cxn modelId="{1C9C899B-3369-4954-B8AA-25DB37404833}" type="presOf" srcId="{7F45F0B1-95ED-4B0E-916E-FA8679F6FAE6}" destId="{8823861B-410D-4271-8187-3A2B05EFE613}" srcOrd="0" destOrd="0" presId="urn:microsoft.com/office/officeart/2005/8/layout/chevronAccent+Icon"/>
    <dgm:cxn modelId="{78D29CBB-0BB5-413A-A6B5-83083729A153}" srcId="{8C437C50-37BA-423D-89E0-16D5C4461D78}" destId="{F25175C6-7C6F-4C89-9B90-86BF5BEEEACA}" srcOrd="0" destOrd="0" parTransId="{715AB650-A9B8-468A-A4FE-0264999FCE85}" sibTransId="{69185764-8D38-4F74-80B6-1E5B6030E964}"/>
    <dgm:cxn modelId="{E175567B-7E46-4623-8EBF-FF275AE34278}" type="presParOf" srcId="{BB72DA31-97D0-4562-BB03-9E71E7E3E93D}" destId="{A2C9BDE5-3A86-4150-90F3-9BCC58770DED}" srcOrd="0" destOrd="0" presId="urn:microsoft.com/office/officeart/2005/8/layout/chevronAccent+Icon"/>
    <dgm:cxn modelId="{9091224E-9DE8-45EE-A2FC-3CCEFA5B3CF2}" type="presParOf" srcId="{A2C9BDE5-3A86-4150-90F3-9BCC58770DED}" destId="{1BA5AD98-C38A-4964-903C-B73610E45CF7}" srcOrd="0" destOrd="0" presId="urn:microsoft.com/office/officeart/2005/8/layout/chevronAccent+Icon"/>
    <dgm:cxn modelId="{63005C89-428B-4708-8328-F0EBE2DA233F}" type="presParOf" srcId="{A2C9BDE5-3A86-4150-90F3-9BCC58770DED}" destId="{0C0D96C2-0AEA-4932-BD79-093B6D8F1ECB}" srcOrd="1" destOrd="0" presId="urn:microsoft.com/office/officeart/2005/8/layout/chevronAccent+Icon"/>
    <dgm:cxn modelId="{B5D202EF-0696-4F9D-B670-3BE0D973AB8F}" type="presParOf" srcId="{BB72DA31-97D0-4562-BB03-9E71E7E3E93D}" destId="{0A46F864-BDD2-404C-98AE-A31AA856A006}" srcOrd="1" destOrd="0" presId="urn:microsoft.com/office/officeart/2005/8/layout/chevronAccent+Icon"/>
    <dgm:cxn modelId="{6DA57CE9-3B85-480A-8499-0B3C76F9B530}" type="presParOf" srcId="{BB72DA31-97D0-4562-BB03-9E71E7E3E93D}" destId="{7EE0659A-AD9C-44C6-B561-2C69873B2A96}" srcOrd="2" destOrd="0" presId="urn:microsoft.com/office/officeart/2005/8/layout/chevronAccent+Icon"/>
    <dgm:cxn modelId="{6356FDEB-C809-45C3-A5AA-B3627F7C4DAB}" type="presParOf" srcId="{7EE0659A-AD9C-44C6-B561-2C69873B2A96}" destId="{95A6E7A3-1C0D-4C16-9BEF-EC94FCB6EEDB}" srcOrd="0" destOrd="0" presId="urn:microsoft.com/office/officeart/2005/8/layout/chevronAccent+Icon"/>
    <dgm:cxn modelId="{8088117B-0AA8-432D-83D3-6632D6043306}" type="presParOf" srcId="{7EE0659A-AD9C-44C6-B561-2C69873B2A96}" destId="{8823861B-410D-4271-8187-3A2B05EFE613}" srcOrd="1" destOrd="0" presId="urn:microsoft.com/office/officeart/2005/8/layout/chevronAccent+Icon"/>
    <dgm:cxn modelId="{858F5F25-FB76-4619-A542-249C12402D53}" type="presParOf" srcId="{BB72DA31-97D0-4562-BB03-9E71E7E3E93D}" destId="{2EED1F6B-763A-4CC6-B39F-1556B282A075}" srcOrd="3" destOrd="0" presId="urn:microsoft.com/office/officeart/2005/8/layout/chevronAccent+Icon"/>
    <dgm:cxn modelId="{8B0D30B2-A4BC-4A01-8F80-796EF620343B}" type="presParOf" srcId="{BB72DA31-97D0-4562-BB03-9E71E7E3E93D}" destId="{417F3C7C-7855-487D-A72E-5DFC02888762}" srcOrd="4" destOrd="0" presId="urn:microsoft.com/office/officeart/2005/8/layout/chevronAccent+Icon"/>
    <dgm:cxn modelId="{F7E654F5-3F3D-40B0-B9BD-921B13E69B45}" type="presParOf" srcId="{417F3C7C-7855-487D-A72E-5DFC02888762}" destId="{D8BA2C80-4FD8-41C6-B719-D433CEA7D6D7}" srcOrd="0" destOrd="0" presId="urn:microsoft.com/office/officeart/2005/8/layout/chevronAccent+Icon"/>
    <dgm:cxn modelId="{6C1D258B-DB91-493A-A42B-934CB19697AD}" type="presParOf" srcId="{417F3C7C-7855-487D-A72E-5DFC02888762}" destId="{46F33670-DDAF-4F24-8ED8-5F33E0AD8534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A5AD98-C38A-4964-903C-B73610E45CF7}">
      <dsp:nvSpPr>
        <dsp:cNvPr id="0" name=""/>
        <dsp:cNvSpPr/>
      </dsp:nvSpPr>
      <dsp:spPr>
        <a:xfrm>
          <a:off x="983" y="220197"/>
          <a:ext cx="2470470" cy="953601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0D96C2-0AEA-4932-BD79-093B6D8F1ECB}">
      <dsp:nvSpPr>
        <dsp:cNvPr id="0" name=""/>
        <dsp:cNvSpPr/>
      </dsp:nvSpPr>
      <dsp:spPr>
        <a:xfrm>
          <a:off x="659775" y="458597"/>
          <a:ext cx="2086174" cy="9536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Before</a:t>
          </a:r>
        </a:p>
      </dsp:txBody>
      <dsp:txXfrm>
        <a:off x="687705" y="486527"/>
        <a:ext cx="2030314" cy="897741"/>
      </dsp:txXfrm>
    </dsp:sp>
    <dsp:sp modelId="{95A6E7A3-1C0D-4C16-9BEF-EC94FCB6EEDB}">
      <dsp:nvSpPr>
        <dsp:cNvPr id="0" name=""/>
        <dsp:cNvSpPr/>
      </dsp:nvSpPr>
      <dsp:spPr>
        <a:xfrm>
          <a:off x="2822809" y="220197"/>
          <a:ext cx="2470470" cy="953601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23861B-410D-4271-8187-3A2B05EFE613}">
      <dsp:nvSpPr>
        <dsp:cNvPr id="0" name=""/>
        <dsp:cNvSpPr/>
      </dsp:nvSpPr>
      <dsp:spPr>
        <a:xfrm>
          <a:off x="3481601" y="458597"/>
          <a:ext cx="2086174" cy="9536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During</a:t>
          </a:r>
        </a:p>
      </dsp:txBody>
      <dsp:txXfrm>
        <a:off x="3509531" y="486527"/>
        <a:ext cx="2030314" cy="897741"/>
      </dsp:txXfrm>
    </dsp:sp>
    <dsp:sp modelId="{D8BA2C80-4FD8-41C6-B719-D433CEA7D6D7}">
      <dsp:nvSpPr>
        <dsp:cNvPr id="0" name=""/>
        <dsp:cNvSpPr/>
      </dsp:nvSpPr>
      <dsp:spPr>
        <a:xfrm>
          <a:off x="5644635" y="220197"/>
          <a:ext cx="2470470" cy="953601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F33670-DDAF-4F24-8ED8-5F33E0AD8534}">
      <dsp:nvSpPr>
        <dsp:cNvPr id="0" name=""/>
        <dsp:cNvSpPr/>
      </dsp:nvSpPr>
      <dsp:spPr>
        <a:xfrm>
          <a:off x="6303427" y="458597"/>
          <a:ext cx="2086174" cy="9536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After</a:t>
          </a:r>
        </a:p>
      </dsp:txBody>
      <dsp:txXfrm>
        <a:off x="6331357" y="486527"/>
        <a:ext cx="2030314" cy="8977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ETSU_V_ 123 282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313" y="4216400"/>
            <a:ext cx="33528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1142669"/>
            <a:ext cx="6400800" cy="1752600"/>
          </a:xfrm>
        </p:spPr>
        <p:txBody>
          <a:bodyPr/>
          <a:lstStyle>
            <a:lvl1pPr marL="0" indent="0" algn="ctr">
              <a:buNone/>
              <a:defRPr sz="4400" b="1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D41064-B325-4E4C-9872-E440201EF639}" type="datetime1">
              <a:rPr lang="en-US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26E755-2F6F-B448-BD3E-1178A063F42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62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ETSU_h_123 282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315075"/>
            <a:ext cx="21097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CEA4BE-3FBA-2142-AF33-17B4ED8B66D5}" type="datetime1">
              <a:rPr lang="en-US"/>
              <a:pPr/>
              <a:t>9/21/2022</a:t>
            </a:fld>
            <a:endParaRPr lang="en-US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7D54A-EC56-0344-9F3D-7947CF0C48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345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ETSU_V_ 123 282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313" y="4216400"/>
            <a:ext cx="33528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371600" y="1142669"/>
            <a:ext cx="6400800" cy="1752600"/>
          </a:xfrm>
        </p:spPr>
        <p:txBody>
          <a:bodyPr/>
          <a:lstStyle>
            <a:lvl1pPr marL="0" indent="0" algn="ctr">
              <a:buNone/>
              <a:defRPr sz="4400" b="1" i="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F7CC40-AB8F-CF42-9766-83AA930F4DF3}" type="datetime1">
              <a:rPr lang="en-US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A09EC6-E75B-134B-A231-70E175A0FE3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38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ETSU long gold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13" y="6353175"/>
            <a:ext cx="21097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6F8D50-3BBD-A34B-B1F1-EF1FAF6C4B35}" type="datetime1">
              <a:rPr lang="en-US"/>
              <a:pPr/>
              <a:t>9/21/2022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A72D8E-42CE-3341-8C7A-95BCA5C249C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704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ETSU long gold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13" y="6343650"/>
            <a:ext cx="21097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229435-760E-FD47-989F-BCD7B8E75762}" type="datetime1">
              <a:rPr lang="en-US"/>
              <a:pPr/>
              <a:t>9/21/2022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37A3B-AB51-DD46-BE2F-68A78F9BA82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688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TSU long gold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13" y="6343650"/>
            <a:ext cx="21097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12F84A-7F45-3748-9CDC-B2F4013CAD88}" type="datetime1">
              <a:rPr lang="en-US"/>
              <a:pPr/>
              <a:t>9/21/2022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FB7CB7-29D8-BE4B-9AA5-31DF0F0D57B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679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TSU_h_123 282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315075"/>
            <a:ext cx="21097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7FE13D6-D1C4-3140-B199-C2A3AFE7D01E}" type="datetime1">
              <a:rPr lang="en-US"/>
              <a:pPr/>
              <a:t>9/21/2022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B8A55-542A-F640-BDE4-68DDF5FA6D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140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TSU_h_123 282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315075"/>
            <a:ext cx="21097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FDE2E9-9139-B342-A630-97666242C8B0}" type="datetime1">
              <a:rPr lang="en-US"/>
              <a:pPr/>
              <a:t>9/21/2022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480F3E-6E39-8045-8357-F68D263FFFC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559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TSU_h_123 282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315075"/>
            <a:ext cx="21097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287D9E-566D-D140-BFE2-99E2495792F3}" type="datetime1">
              <a:rPr lang="en-US"/>
              <a:pPr/>
              <a:t>9/21/2022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D13C7-9C0A-DC44-ABCF-0D6818AFCA3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456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ETSU long gold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13" y="6356350"/>
            <a:ext cx="21097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241A41-68F2-FE4D-9AB1-7410D66AB210}" type="datetime1">
              <a:rPr lang="en-US"/>
              <a:pPr/>
              <a:t>9/21/2022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5AE6B4-78AF-7A44-88D9-8BED7F044C8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8624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ETSU_h_123 282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315075"/>
            <a:ext cx="21097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7BA82B-7C85-744E-BE2C-674F4E24B93F}" type="datetime1">
              <a:rPr lang="en-US"/>
              <a:pPr/>
              <a:t>9/21/2022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A2EFFD-5EAC-6E40-A950-B1545180F9A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617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TSU_h_123 282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356350"/>
            <a:ext cx="21097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BDD0F2-4CE2-2E4C-ACB2-4A90B55E82C1}" type="datetime1">
              <a:rPr lang="en-US"/>
              <a:pPr/>
              <a:t>9/21/2022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4375C9-16F1-6B42-9ADE-0270B5CC4FE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9598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ETSU_h_123 282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315075"/>
            <a:ext cx="21097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2C93B6-9980-7B44-B720-44060C1D6D2F}" type="datetime1">
              <a:rPr lang="en-US"/>
              <a:pPr/>
              <a:t>9/21/2022</a:t>
            </a:fld>
            <a:endParaRPr lang="en-US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192E45-A709-D946-8F33-61D83AF319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952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ETSU_h_123 282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315075"/>
            <a:ext cx="21097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0637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EB32AE-1A75-C54D-A535-ACCA7D82DD03}" type="datetime1">
              <a:rPr lang="en-US"/>
              <a:pPr/>
              <a:t>9/21/2022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9C694-F114-434D-B45C-7EE4F2BDE62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339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ETSU_h_123 282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318250"/>
            <a:ext cx="21097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23459E-1AA1-2A4E-94EB-084F928F917B}" type="datetime1">
              <a:rPr lang="en-US"/>
              <a:pPr/>
              <a:t>9/21/2022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00651F-30B5-6B43-8B4A-3EF9800831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71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TSU_h_123 282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315075"/>
            <a:ext cx="21097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8CCF23-1D97-9445-8519-877246ABDAB6}" type="datetime1">
              <a:rPr lang="en-US"/>
              <a:pPr/>
              <a:t>9/21/2022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4C6006-9902-2D43-8E85-E55A66B645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069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TSU_h_123 282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315075"/>
            <a:ext cx="21097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916E53-8D73-0B43-A629-F89EFB4D9798}" type="datetime1">
              <a:rPr lang="en-US"/>
              <a:pPr/>
              <a:t>9/21/2022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595A06-A2EA-B440-8B94-A0233B5643A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103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TSU_h_123 282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315075"/>
            <a:ext cx="21097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C01C64-455B-EA4D-9BE8-A53C927AB9B0}" type="datetime1">
              <a:rPr lang="en-US"/>
              <a:pPr/>
              <a:t>9/21/2022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604223-8C65-694F-B93D-D8F4F4FD16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69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ETSU_h_123 282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315075"/>
            <a:ext cx="21097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AE13F23-132A-3E4E-83DF-EC89A5B5ABF0}" type="datetime1">
              <a:rPr lang="en-US"/>
              <a:pPr/>
              <a:t>9/21/2022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4330C6-BFE9-CB47-9E43-8C772842DF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268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ETSU_h_123 282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315075"/>
            <a:ext cx="21097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87070C-B991-914A-886A-F279B6130DB5}" type="datetime1">
              <a:rPr lang="en-US"/>
              <a:pPr/>
              <a:t>9/21/2022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5B2FFD-2F7E-8E4B-8842-42F13AE73C6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349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6F32673-5421-624F-A41E-CFBE7A36B92D}" type="datetime1">
              <a:rPr lang="en-US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F23D02B4-B9D8-F84B-A32C-4D20914313F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  <p:sldLayoutId id="2147483761" r:id="rId18"/>
    <p:sldLayoutId id="2147483762" r:id="rId19"/>
    <p:sldLayoutId id="2147483763" r:id="rId20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/>
          <a:ea typeface="MS PGothic" panose="020B0600070205080204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S PGothic" panose="020B0600070205080204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/>
          <a:ea typeface="MS PGothic" panose="020B0600070205080204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/>
          <a:ea typeface="MS PGothic" panose="020B0600070205080204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/>
          <a:ea typeface="MS PGothic" panose="020B0600070205080204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MS PGothic" panose="020B0600070205080204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MS PGothic" panose="020B0600070205080204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tsu.edu/tutorin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ubtitle 1"/>
          <p:cNvSpPr>
            <a:spLocks noGrp="1"/>
          </p:cNvSpPr>
          <p:nvPr>
            <p:ph type="subTitle" idx="1"/>
          </p:nvPr>
        </p:nvSpPr>
        <p:spPr>
          <a:xfrm>
            <a:off x="553792" y="2219"/>
            <a:ext cx="7765960" cy="2986778"/>
          </a:xfrm>
        </p:spPr>
        <p:txBody>
          <a:bodyPr/>
          <a:lstStyle/>
          <a:p>
            <a:endParaRPr lang="en-US" sz="6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Study Skills &amp; Library Resources for College Success</a:t>
            </a:r>
            <a:endParaRPr lang="en-US" sz="48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During class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98490" y="1410705"/>
            <a:ext cx="2544785" cy="3719301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Active listening:</a:t>
            </a:r>
          </a:p>
          <a:p>
            <a:pPr lvl="1"/>
            <a:r>
              <a:rPr lang="en-US" dirty="0"/>
              <a:t>Set yourself up for success. </a:t>
            </a:r>
          </a:p>
          <a:p>
            <a:pPr lvl="1"/>
            <a:r>
              <a:rPr lang="en-US" dirty="0"/>
              <a:t>Get the most out of your time. </a:t>
            </a:r>
          </a:p>
          <a:p>
            <a:pPr lvl="1"/>
            <a:r>
              <a:rPr lang="en-US" dirty="0"/>
              <a:t>The best seat in the house (front &amp; center).</a:t>
            </a:r>
          </a:p>
          <a:p>
            <a:pPr lvl="1"/>
            <a:r>
              <a:rPr lang="en-US" dirty="0"/>
              <a:t>Eliminate distractions.</a:t>
            </a:r>
          </a:p>
          <a:p>
            <a:pPr lvl="1"/>
            <a:r>
              <a:rPr lang="en-US" dirty="0"/>
              <a:t>Dare to speak. </a:t>
            </a:r>
          </a:p>
          <a:p>
            <a:pPr lvl="1"/>
            <a:r>
              <a:rPr lang="en-US" dirty="0"/>
              <a:t>Take notes (cont.)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445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Class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r>
              <a:rPr lang="en-US" sz="3600" dirty="0"/>
              <a:t>DO something with your notes.</a:t>
            </a:r>
          </a:p>
          <a:p>
            <a:pPr lvl="1"/>
            <a:r>
              <a:rPr lang="en-US" dirty="0"/>
              <a:t>ASAP after class, do something with your notes. </a:t>
            </a:r>
          </a:p>
          <a:p>
            <a:pPr lvl="2"/>
            <a:r>
              <a:rPr lang="en-US" dirty="0"/>
              <a:t>Elaborate</a:t>
            </a:r>
          </a:p>
          <a:p>
            <a:pPr lvl="2"/>
            <a:r>
              <a:rPr lang="en-US" dirty="0"/>
              <a:t>Reorganize </a:t>
            </a:r>
          </a:p>
          <a:p>
            <a:pPr lvl="2"/>
            <a:r>
              <a:rPr lang="en-US" dirty="0"/>
              <a:t>Re-write (type if you must)</a:t>
            </a:r>
          </a:p>
          <a:p>
            <a:pPr lvl="2"/>
            <a:r>
              <a:rPr lang="en-US" dirty="0"/>
              <a:t>Color code</a:t>
            </a:r>
          </a:p>
          <a:p>
            <a:pPr lvl="2"/>
            <a:r>
              <a:rPr lang="en-US" dirty="0"/>
              <a:t>Highlight, bold, underline</a:t>
            </a:r>
          </a:p>
          <a:p>
            <a:pPr lvl="3"/>
            <a:r>
              <a:rPr lang="en-US" dirty="0"/>
              <a:t>Meaningfully, not everything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116" y="2792457"/>
            <a:ext cx="2495684" cy="319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769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7187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After Class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81826"/>
            <a:ext cx="8229600" cy="5044338"/>
          </a:xfrm>
        </p:spPr>
        <p:txBody>
          <a:bodyPr/>
          <a:lstStyle/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Studying Guidelines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Make a study schedule. 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Studying for a test should start on the </a:t>
            </a:r>
            <a:r>
              <a:rPr lang="en-US" sz="2000" u="sng" dirty="0">
                <a:solidFill>
                  <a:schemeClr val="tx2">
                    <a:lumMod val="75000"/>
                  </a:schemeClr>
                </a:solidFill>
              </a:rPr>
              <a:t>first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day material is presented. </a:t>
            </a:r>
          </a:p>
          <a:p>
            <a:pPr lvl="1"/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Study in shorter periods, more often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. 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Combine all your material (texts, notes, supplemental resources) into one organized study guide. 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Study the material in different orders. 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Use tricks: mnemonic devices, word associations, rhymes, songs, rehearsal and elaboration, etc. 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Anticipate what test questions a professor might ask about the material. 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Study with friends and classmates.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Quiz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 each other. </a:t>
            </a:r>
          </a:p>
        </p:txBody>
      </p:sp>
    </p:spTree>
    <p:extLst>
      <p:ext uri="{BB962C8B-B14F-4D97-AF65-F5344CB8AC3E}">
        <p14:creationId xmlns:p14="http://schemas.microsoft.com/office/powerpoint/2010/main" val="3370391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My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BEST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advice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Avoid cramming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Time management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Organization </a:t>
            </a:r>
          </a:p>
          <a:p>
            <a:pPr lvl="1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Planner, calendar, to-do list, apps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Schedule your studying on a weekly basis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If you have a question, ask! 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hlinkClick r:id="rId2"/>
              </a:rPr>
              <a:t>www.etsu.edu/tutoring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686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ubtitle 1"/>
          <p:cNvSpPr>
            <a:spLocks noGrp="1"/>
          </p:cNvSpPr>
          <p:nvPr>
            <p:ph type="subTitle" idx="1"/>
          </p:nvPr>
        </p:nvSpPr>
        <p:spPr>
          <a:xfrm>
            <a:off x="553792" y="-102286"/>
            <a:ext cx="7765960" cy="2986778"/>
          </a:xfrm>
        </p:spPr>
        <p:txBody>
          <a:bodyPr/>
          <a:lstStyle/>
          <a:p>
            <a:endParaRPr lang="en-US" sz="6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Library Resources to Support Your Research</a:t>
            </a:r>
            <a:endParaRPr lang="en-US" sz="48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24627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C1E0F15-A56F-48F4-83D0-130599D0CCCA}"/>
              </a:ext>
            </a:extLst>
          </p:cNvPr>
          <p:cNvSpPr txBox="1"/>
          <p:nvPr/>
        </p:nvSpPr>
        <p:spPr>
          <a:xfrm>
            <a:off x="781235" y="1740023"/>
            <a:ext cx="7306322" cy="2776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Library hours &amp; study spaces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tx2">
                    <a:lumMod val="75000"/>
                  </a:schemeClr>
                </a:solidFill>
              </a:rPr>
              <a:t>GetHelp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 button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tx2">
                    <a:lumMod val="75000"/>
                  </a:schemeClr>
                </a:solidFill>
              </a:rPr>
              <a:t>OneSearch</a:t>
            </a: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 &amp; databases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>
                    <a:lumMod val="75000"/>
                  </a:schemeClr>
                </a:solidFill>
              </a:rPr>
              <a:t>Subject guides &amp; research tutorials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3D7FF0-A105-48A2-85EE-562F591E071E}"/>
              </a:ext>
            </a:extLst>
          </p:cNvPr>
          <p:cNvSpPr txBox="1"/>
          <p:nvPr/>
        </p:nvSpPr>
        <p:spPr>
          <a:xfrm>
            <a:off x="257452" y="585926"/>
            <a:ext cx="79277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chemeClr val="tx2">
                    <a:lumMod val="75000"/>
                  </a:schemeClr>
                </a:solidFill>
              </a:rPr>
              <a:t>Library Resources &amp; Services 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2541629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115" y="2286000"/>
            <a:ext cx="4585317" cy="1143000"/>
          </a:xfrm>
        </p:spPr>
        <p:txBody>
          <a:bodyPr/>
          <a:lstStyle/>
          <a:p>
            <a:r>
              <a:rPr lang="en-US" sz="4000" dirty="0">
                <a:solidFill>
                  <a:schemeClr val="accent1">
                    <a:lumMod val="50000"/>
                  </a:schemeClr>
                </a:solidFill>
              </a:rPr>
              <a:t>libraries.etsu.edu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2E1EFC-A1F4-4945-98F5-5C0CEF856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018437" y="851337"/>
            <a:ext cx="5857786" cy="439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44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solidFill>
                  <a:schemeClr val="tx2">
                    <a:lumMod val="75000"/>
                  </a:schemeClr>
                </a:solidFill>
              </a:rPr>
              <a:t>Today we’ll learn about…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19479"/>
            <a:ext cx="8229600" cy="47085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Study skills to help you succeed in college &amp; in life</a:t>
            </a:r>
            <a:br>
              <a:rPr lang="en-US" dirty="0">
                <a:solidFill>
                  <a:schemeClr val="tx2">
                    <a:lumMod val="75000"/>
                  </a:schemeClr>
                </a:solidFill>
              </a:rPr>
            </a:b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Library resources to help with your research papers &amp; projects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537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ubtitle 1"/>
          <p:cNvSpPr>
            <a:spLocks noGrp="1"/>
          </p:cNvSpPr>
          <p:nvPr>
            <p:ph type="subTitle" idx="1"/>
          </p:nvPr>
        </p:nvSpPr>
        <p:spPr>
          <a:xfrm>
            <a:off x="553792" y="954157"/>
            <a:ext cx="7765960" cy="2986778"/>
          </a:xfrm>
        </p:spPr>
        <p:txBody>
          <a:bodyPr/>
          <a:lstStyle/>
          <a:p>
            <a:endParaRPr lang="en-US" sz="6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6000">
                <a:solidFill>
                  <a:schemeClr val="accent1">
                    <a:lumMod val="50000"/>
                  </a:schemeClr>
                </a:solidFill>
              </a:rPr>
              <a:t>Building Effective Study </a:t>
            </a:r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Skills </a:t>
            </a:r>
            <a:endParaRPr lang="en-US" sz="48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69484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solidFill>
                  <a:schemeClr val="tx2">
                    <a:lumMod val="75000"/>
                  </a:schemeClr>
                </a:solidFill>
              </a:rPr>
              <a:t>Study skills are…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The habits you need to learn effectively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Critical for performing well in college 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Strategies that can accelerate your learning 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Important for success in life</a:t>
            </a:r>
          </a:p>
          <a:p>
            <a:pPr lvl="1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People who can learn new skills quickly, retain information, and apply knowledge in innovative ways stand out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164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8942"/>
            <a:ext cx="8229600" cy="5907222"/>
          </a:xfrm>
        </p:spPr>
        <p:txBody>
          <a:bodyPr/>
          <a:lstStyle/>
          <a:p>
            <a:pPr marL="0" indent="0">
              <a:buNone/>
            </a:pPr>
            <a:r>
              <a:rPr lang="en-US" sz="2800" i="1" dirty="0"/>
              <a:t>	</a:t>
            </a:r>
            <a:r>
              <a:rPr lang="en-US" sz="2800" i="1" dirty="0">
                <a:solidFill>
                  <a:schemeClr val="tx2">
                    <a:lumMod val="75000"/>
                  </a:schemeClr>
                </a:solidFill>
              </a:rPr>
              <a:t>First, I am your professor, not your teacher. There is a difference. Up to now your instruction has been in the hands of teachers, and a teacher’s job is to make sure that you learn… </a:t>
            </a:r>
            <a:r>
              <a:rPr lang="en-US" sz="2800" b="1" i="1" dirty="0">
                <a:solidFill>
                  <a:schemeClr val="tx2">
                    <a:lumMod val="75000"/>
                  </a:schemeClr>
                </a:solidFill>
              </a:rPr>
              <a:t>However, things are very different for a university professor. It is no part of my job to make you learn. </a:t>
            </a:r>
            <a:r>
              <a:rPr lang="en-US" sz="2800" b="1" i="1" u="sng" dirty="0">
                <a:solidFill>
                  <a:schemeClr val="tx2">
                    <a:lumMod val="75000"/>
                  </a:schemeClr>
                </a:solidFill>
              </a:rPr>
              <a:t>At university, learning is your job — and yours alone</a:t>
            </a:r>
            <a:r>
              <a:rPr lang="en-US" sz="2800" i="1" dirty="0">
                <a:solidFill>
                  <a:schemeClr val="tx2">
                    <a:lumMod val="75000"/>
                  </a:schemeClr>
                </a:solidFill>
              </a:rPr>
              <a:t>. My job is to lead you to the fountain of knowledge. Whether you drink deeply or only gargle is entirely up to you.</a:t>
            </a:r>
          </a:p>
          <a:p>
            <a:pPr marL="0" indent="0">
              <a:buNone/>
            </a:pPr>
            <a:r>
              <a:rPr lang="en-US" sz="2800" i="1" dirty="0">
                <a:solidFill>
                  <a:schemeClr val="tx2">
                    <a:lumMod val="75000"/>
                  </a:schemeClr>
                </a:solidFill>
              </a:rPr>
              <a:t>--</a:t>
            </a:r>
          </a:p>
          <a:p>
            <a:pPr marL="0" indent="0">
              <a:buNone/>
            </a:pPr>
            <a:r>
              <a:rPr lang="en-US" sz="2800" i="1" dirty="0">
                <a:solidFill>
                  <a:schemeClr val="tx2">
                    <a:lumMod val="75000"/>
                  </a:schemeClr>
                </a:solidFill>
              </a:rPr>
              <a:t>Dr. Keith Parsons, University of Houston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795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solidFill>
                  <a:schemeClr val="tx2">
                    <a:lumMod val="75000"/>
                  </a:schemeClr>
                </a:solidFill>
              </a:rPr>
              <a:t>Study Skills Myths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249251"/>
            <a:ext cx="7770813" cy="4922949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I don’t need to read my textbook. 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Studying for 8 hours right before the test is &gt;= studying 1 hour per week for 8 weeks. 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Good notetaking involves writing down as much as possible of what the professor says during class. 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The best way to study is to review your notes from class. 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My instructor will only ask test questions about the material we cover in class. 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The more I study the higher my grade will be.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979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college motto: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Study smarter, not harder.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617" y="2665928"/>
            <a:ext cx="5829222" cy="3060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289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Skills Timeline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45465576"/>
              </p:ext>
            </p:extLst>
          </p:nvPr>
        </p:nvGraphicFramePr>
        <p:xfrm>
          <a:off x="457200" y="1600200"/>
          <a:ext cx="8390586" cy="1632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523918"/>
              </p:ext>
            </p:extLst>
          </p:nvPr>
        </p:nvGraphicFramePr>
        <p:xfrm>
          <a:off x="457200" y="3417663"/>
          <a:ext cx="8390586" cy="2377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0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6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39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77830">
                <a:tc>
                  <a:txBody>
                    <a:bodyPr/>
                    <a:lstStyle/>
                    <a:p>
                      <a:r>
                        <a:rPr lang="en-US" sz="2000" u="sng" dirty="0"/>
                        <a:t>Before Class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u="none" dirty="0"/>
                        <a:t>Reading</a:t>
                      </a:r>
                      <a:r>
                        <a:rPr lang="en-US" sz="2000" b="0" u="none" baseline="0" dirty="0"/>
                        <a:t> the textbook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u="none" baseline="0" dirty="0"/>
                        <a:t>Outlining material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u="none" baseline="0" dirty="0"/>
                        <a:t>Generating questions</a:t>
                      </a:r>
                      <a:endParaRPr lang="en-US" sz="20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u="sng" dirty="0"/>
                        <a:t>During</a:t>
                      </a:r>
                      <a:r>
                        <a:rPr lang="en-US" sz="2000" u="sng" baseline="0" dirty="0"/>
                        <a:t> Class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u="none" dirty="0"/>
                        <a:t>Attention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u="none" dirty="0"/>
                        <a:t>Participation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u="none" dirty="0"/>
                        <a:t>Note</a:t>
                      </a:r>
                      <a:r>
                        <a:rPr lang="en-US" sz="2000" b="0" u="none" baseline="0" dirty="0"/>
                        <a:t> taking </a:t>
                      </a:r>
                      <a:endParaRPr lang="en-US" sz="20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u="sng" dirty="0"/>
                        <a:t>After Class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u="none" dirty="0"/>
                        <a:t>Studying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u="none" dirty="0"/>
                        <a:t>Memorization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u="none" dirty="0"/>
                        <a:t>Test prep</a:t>
                      </a:r>
                      <a:r>
                        <a:rPr lang="en-US" sz="2000" b="0" u="none" baseline="0" dirty="0"/>
                        <a:t> </a:t>
                      </a:r>
                      <a:endParaRPr lang="en-US" sz="2000" b="0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8523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Class: Active Reading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400" b="1" dirty="0"/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890" y="1417638"/>
            <a:ext cx="6651819" cy="422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0147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6617</TotalTime>
  <Words>570</Words>
  <Application>Microsoft Office PowerPoint</Application>
  <PresentationFormat>On-screen Show (4:3)</PresentationFormat>
  <Paragraphs>86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Today we’ll learn about…</vt:lpstr>
      <vt:lpstr>PowerPoint Presentation</vt:lpstr>
      <vt:lpstr>Study skills are…</vt:lpstr>
      <vt:lpstr>PowerPoint Presentation</vt:lpstr>
      <vt:lpstr>Study Skills Myths</vt:lpstr>
      <vt:lpstr>My college motto:</vt:lpstr>
      <vt:lpstr>Study Skills Timeline</vt:lpstr>
      <vt:lpstr>Before Class: Active Reading</vt:lpstr>
      <vt:lpstr>During class</vt:lpstr>
      <vt:lpstr>After Class</vt:lpstr>
      <vt:lpstr>After Class </vt:lpstr>
      <vt:lpstr>My BEST advice</vt:lpstr>
      <vt:lpstr>PowerPoint Presentation</vt:lpstr>
      <vt:lpstr>PowerPoint Presentation</vt:lpstr>
      <vt:lpstr>libraries.etsu.edu</vt:lpstr>
    </vt:vector>
  </TitlesOfParts>
  <Company>UC Davis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Rohr, Eric</dc:creator>
  <cp:lastModifiedBy>Gwyn, Lydia Copeland</cp:lastModifiedBy>
  <cp:revision>107</cp:revision>
  <dcterms:created xsi:type="dcterms:W3CDTF">2009-08-17T22:31:29Z</dcterms:created>
  <dcterms:modified xsi:type="dcterms:W3CDTF">2022-09-21T13:10:25Z</dcterms:modified>
</cp:coreProperties>
</file>