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56" r:id="rId2"/>
    <p:sldId id="262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57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a, Nicholas Sean" userId="e711cf6e-483e-4ed0-b040-b7134d7c9ad0" providerId="ADAL" clId="{652D59E1-88F1-4151-8CD4-10138F7A95BF}"/>
    <pc:docChg chg="custSel modSld">
      <pc:chgData name="Matta, Nicholas Sean" userId="e711cf6e-483e-4ed0-b040-b7134d7c9ad0" providerId="ADAL" clId="{652D59E1-88F1-4151-8CD4-10138F7A95BF}" dt="2024-10-29T21:40:18.500" v="28" actId="20577"/>
      <pc:docMkLst>
        <pc:docMk/>
      </pc:docMkLst>
      <pc:sldChg chg="modSp mod">
        <pc:chgData name="Matta, Nicholas Sean" userId="e711cf6e-483e-4ed0-b040-b7134d7c9ad0" providerId="ADAL" clId="{652D59E1-88F1-4151-8CD4-10138F7A95BF}" dt="2024-10-29T21:40:18.500" v="28" actId="20577"/>
        <pc:sldMkLst>
          <pc:docMk/>
          <pc:sldMk cId="1433996129" sldId="256"/>
        </pc:sldMkLst>
        <pc:spChg chg="mod">
          <ac:chgData name="Matta, Nicholas Sean" userId="e711cf6e-483e-4ed0-b040-b7134d7c9ad0" providerId="ADAL" clId="{652D59E1-88F1-4151-8CD4-10138F7A95BF}" dt="2024-10-29T21:40:18.500" v="28" actId="20577"/>
          <ac:spMkLst>
            <pc:docMk/>
            <pc:sldMk cId="1433996129" sldId="256"/>
            <ac:spMk id="2" creationId="{382B1DFC-1AF8-F422-772E-DB52AABEBC9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5D555E-5F1F-40A8-9273-DD8E819A3CD7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7E20CB-35D9-4D94-8E1D-9757CC41D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023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7E20CB-35D9-4D94-8E1D-9757CC41D9C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425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2F242-6ACB-49A1-9345-6C8BFECA26AD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AD9AE-6C3F-40B5-8F33-2F1F9C22F956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8684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2F242-6ACB-49A1-9345-6C8BFECA26AD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AD9AE-6C3F-40B5-8F33-2F1F9C22F9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891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2F242-6ACB-49A1-9345-6C8BFECA26AD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AD9AE-6C3F-40B5-8F33-2F1F9C22F9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685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2F242-6ACB-49A1-9345-6C8BFECA26AD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AD9AE-6C3F-40B5-8F33-2F1F9C22F9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657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2F242-6ACB-49A1-9345-6C8BFECA26AD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AD9AE-6C3F-40B5-8F33-2F1F9C22F956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7482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2F242-6ACB-49A1-9345-6C8BFECA26AD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AD9AE-6C3F-40B5-8F33-2F1F9C22F9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089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2F242-6ACB-49A1-9345-6C8BFECA26AD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AD9AE-6C3F-40B5-8F33-2F1F9C22F9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939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2F242-6ACB-49A1-9345-6C8BFECA26AD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AD9AE-6C3F-40B5-8F33-2F1F9C22F9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268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2F242-6ACB-49A1-9345-6C8BFECA26AD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AD9AE-6C3F-40B5-8F33-2F1F9C22F9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681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572F242-6ACB-49A1-9345-6C8BFECA26AD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97AD9AE-6C3F-40B5-8F33-2F1F9C22F9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950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2F242-6ACB-49A1-9345-6C8BFECA26AD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AD9AE-6C3F-40B5-8F33-2F1F9C22F9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514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572F242-6ACB-49A1-9345-6C8BFECA26AD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E97AD9AE-6C3F-40B5-8F33-2F1F9C22F956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6598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laboutcircuits.com/textbook/direct-current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direct-current/chpt-8/ohmmeter-design/" TargetMode="External"/><Relationship Id="rId13" Type="http://schemas.openxmlformats.org/officeDocument/2006/relationships/hyperlink" Target="https://www.allaboutcircuits.com/textbook/direct-current/chpt-8/wattmeter-design/" TargetMode="External"/><Relationship Id="rId3" Type="http://schemas.openxmlformats.org/officeDocument/2006/relationships/hyperlink" Target="https://www.allaboutcircuits.com/textbook/direct-current/chpt-8/what-is-a-meter/" TargetMode="External"/><Relationship Id="rId7" Type="http://schemas.openxmlformats.org/officeDocument/2006/relationships/hyperlink" Target="https://www.allaboutcircuits.com/textbook/direct-current/chpt-8/ammeter-impact-measured-circuit/" TargetMode="External"/><Relationship Id="rId12" Type="http://schemas.openxmlformats.org/officeDocument/2006/relationships/hyperlink" Target="https://www.allaboutcircuits.com/textbook/direct-current/chpt-8/bridge-circuits/" TargetMode="External"/><Relationship Id="rId2" Type="http://schemas.openxmlformats.org/officeDocument/2006/relationships/hyperlink" Target="https://www.allaboutcircuits.com/textbook/direct-current/chpt-8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rect-current/chpt-8/ammeter-design/" TargetMode="External"/><Relationship Id="rId11" Type="http://schemas.openxmlformats.org/officeDocument/2006/relationships/hyperlink" Target="https://www.allaboutcircuits.com/textbook/direct-current/chpt-8/kelvin-resistance-measurement/" TargetMode="External"/><Relationship Id="rId5" Type="http://schemas.openxmlformats.org/officeDocument/2006/relationships/hyperlink" Target="https://www.allaboutcircuits.com/textbook/direct-current/chpt-8/voltmeter-impact-measured-circuit/" TargetMode="External"/><Relationship Id="rId10" Type="http://schemas.openxmlformats.org/officeDocument/2006/relationships/hyperlink" Target="https://www.allaboutcircuits.com/textbook/direct-current/chpt-8/multimeters/" TargetMode="External"/><Relationship Id="rId4" Type="http://schemas.openxmlformats.org/officeDocument/2006/relationships/hyperlink" Target="https://www.allaboutcircuits.com/textbook/direct-current/chpt-8/voltmeter-design/" TargetMode="External"/><Relationship Id="rId9" Type="http://schemas.openxmlformats.org/officeDocument/2006/relationships/hyperlink" Target="https://www.allaboutcircuits.com/textbook/direct-current/chpt-8/high-voltage-ohmmeters/" TargetMode="External"/><Relationship Id="rId14" Type="http://schemas.openxmlformats.org/officeDocument/2006/relationships/hyperlink" Target="https://www.allaboutcircuits.com/textbook/direct-current/chpt-8/custom-calibration-resistances/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direct-current/chpt-9/ph-measurement/" TargetMode="External"/><Relationship Id="rId3" Type="http://schemas.openxmlformats.org/officeDocument/2006/relationships/hyperlink" Target="https://www.allaboutcircuits.com/textbook/direct-current/chpt-9/analog-and-digital-signals/" TargetMode="External"/><Relationship Id="rId7" Type="http://schemas.openxmlformats.org/officeDocument/2006/relationships/hyperlink" Target="https://www.allaboutcircuits.com/textbook/direct-current/chpt-9/thermocouples/" TargetMode="External"/><Relationship Id="rId2" Type="http://schemas.openxmlformats.org/officeDocument/2006/relationships/hyperlink" Target="https://www.allaboutcircuits.com/textbook/direct-current/chpt-9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rect-current/chpt-9/tachogenerators/" TargetMode="External"/><Relationship Id="rId5" Type="http://schemas.openxmlformats.org/officeDocument/2006/relationships/hyperlink" Target="https://www.allaboutcircuits.com/textbook/direct-current/chpt-9/current-signal-systems/" TargetMode="External"/><Relationship Id="rId4" Type="http://schemas.openxmlformats.org/officeDocument/2006/relationships/hyperlink" Target="https://www.allaboutcircuits.com/textbook/direct-current/chpt-9/voltage-signal-systems/" TargetMode="External"/><Relationship Id="rId9" Type="http://schemas.openxmlformats.org/officeDocument/2006/relationships/hyperlink" Target="https://www.allaboutcircuits.com/textbook/direct-current/chpt-9/strain-gauges/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direct-current/chpt-10/introduction-network-theorems/" TargetMode="External"/><Relationship Id="rId13" Type="http://schemas.openxmlformats.org/officeDocument/2006/relationships/hyperlink" Target="https://www.allaboutcircuits.com/textbook/direct-current/chpt-10/thevenin-norton-equivalencies/" TargetMode="External"/><Relationship Id="rId3" Type="http://schemas.openxmlformats.org/officeDocument/2006/relationships/hyperlink" Target="https://www.allaboutcircuits.com/textbook/direct-current/chpt-10/what-is-network-analysis/" TargetMode="External"/><Relationship Id="rId7" Type="http://schemas.openxmlformats.org/officeDocument/2006/relationships/hyperlink" Target="https://www.allaboutcircuits.com/textbook/direct-current/chpt-10/node-voltage-method/" TargetMode="External"/><Relationship Id="rId12" Type="http://schemas.openxmlformats.org/officeDocument/2006/relationships/hyperlink" Target="https://www.allaboutcircuits.com/textbook/direct-current/chpt-10/nortons-theorem/" TargetMode="External"/><Relationship Id="rId2" Type="http://schemas.openxmlformats.org/officeDocument/2006/relationships/hyperlink" Target="https://www.allaboutcircuits.com/textbook/direct-current/chpt-10/" TargetMode="External"/><Relationship Id="rId16" Type="http://schemas.openxmlformats.org/officeDocument/2006/relationships/hyperlink" Target="https://www.allaboutcircuits.com/textbook/direct-current/chpt-10/delta-y-and-y-conversions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rect-current/chpt-10/solving-unbalanced-wheatstone-bridge-circuits-via-mesh-current-method/" TargetMode="External"/><Relationship Id="rId11" Type="http://schemas.openxmlformats.org/officeDocument/2006/relationships/hyperlink" Target="https://www.allaboutcircuits.com/textbook/direct-current/chpt-10/thevenins-theorem/" TargetMode="External"/><Relationship Id="rId5" Type="http://schemas.openxmlformats.org/officeDocument/2006/relationships/hyperlink" Target="https://www.allaboutcircuits.com/textbook/direct-current/chpt-10/mesh-current-method/" TargetMode="External"/><Relationship Id="rId15" Type="http://schemas.openxmlformats.org/officeDocument/2006/relationships/hyperlink" Target="https://www.allaboutcircuits.com/textbook/direct-current/chpt-10/maximum-power-transfer-theorem/" TargetMode="External"/><Relationship Id="rId10" Type="http://schemas.openxmlformats.org/officeDocument/2006/relationships/hyperlink" Target="https://www.allaboutcircuits.com/textbook/direct-current/chpt-10/superposition-theorem/" TargetMode="External"/><Relationship Id="rId4" Type="http://schemas.openxmlformats.org/officeDocument/2006/relationships/hyperlink" Target="https://www.allaboutcircuits.com/textbook/direct-current/chpt-10/branch-current-method/" TargetMode="External"/><Relationship Id="rId9" Type="http://schemas.openxmlformats.org/officeDocument/2006/relationships/hyperlink" Target="https://www.allaboutcircuits.com/textbook/direct-current/chpt-10/millmans-theorem/" TargetMode="External"/><Relationship Id="rId14" Type="http://schemas.openxmlformats.org/officeDocument/2006/relationships/hyperlink" Target="https://www.allaboutcircuits.com/textbook/direct-current/chpt-10/millmans-theorem-revisited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laboutcircuits.com/textbook/direct-current/chpt-11/electron-activity-chemical-reactions/" TargetMode="External"/><Relationship Id="rId7" Type="http://schemas.openxmlformats.org/officeDocument/2006/relationships/hyperlink" Target="https://www.allaboutcircuits.com/textbook/direct-current/chpt-11/practical-considerations-batteries/" TargetMode="External"/><Relationship Id="rId2" Type="http://schemas.openxmlformats.org/officeDocument/2006/relationships/hyperlink" Target="https://www.allaboutcircuits.com/textbook/direct-current/chpt-11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rect-current/chpt-11/special-purpose-batteries/" TargetMode="External"/><Relationship Id="rId5" Type="http://schemas.openxmlformats.org/officeDocument/2006/relationships/hyperlink" Target="https://www.allaboutcircuits.com/textbook/direct-current/chpt-11/battery-ratings/" TargetMode="External"/><Relationship Id="rId4" Type="http://schemas.openxmlformats.org/officeDocument/2006/relationships/hyperlink" Target="https://www.allaboutcircuits.com/textbook/direct-current/chpt-11/battery-construction/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direct-current/chpt-12/temperature-coefficient-resistance/" TargetMode="External"/><Relationship Id="rId3" Type="http://schemas.openxmlformats.org/officeDocument/2006/relationships/hyperlink" Target="https://www.allaboutcircuits.com/textbook/direct-current/chpt-12/introduction-conductance-and-conductors/" TargetMode="External"/><Relationship Id="rId7" Type="http://schemas.openxmlformats.org/officeDocument/2006/relationships/hyperlink" Target="https://www.allaboutcircuits.com/textbook/direct-current/chpt-12/specific-resistance/" TargetMode="External"/><Relationship Id="rId2" Type="http://schemas.openxmlformats.org/officeDocument/2006/relationships/hyperlink" Target="https://www.allaboutcircuits.com/textbook/direct-current/chpt-12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rect-current/chpt-12/fuses/" TargetMode="External"/><Relationship Id="rId5" Type="http://schemas.openxmlformats.org/officeDocument/2006/relationships/hyperlink" Target="https://www.allaboutcircuits.com/textbook/direct-current/chpt-12/conductor-ampacity/" TargetMode="External"/><Relationship Id="rId10" Type="http://schemas.openxmlformats.org/officeDocument/2006/relationships/hyperlink" Target="https://www.allaboutcircuits.com/textbook/direct-current/chpt-12/insulator-breakdown-voltage/" TargetMode="External"/><Relationship Id="rId4" Type="http://schemas.openxmlformats.org/officeDocument/2006/relationships/hyperlink" Target="https://www.allaboutcircuits.com/textbook/direct-current/chpt-12/conductor-size/" TargetMode="External"/><Relationship Id="rId9" Type="http://schemas.openxmlformats.org/officeDocument/2006/relationships/hyperlink" Target="https://www.allaboutcircuits.com/textbook/direct-current/chpt-12/superconductivity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laboutcircuits.com/textbook/direct-current/chpt-13/electric-fields-capacitance/" TargetMode="External"/><Relationship Id="rId7" Type="http://schemas.openxmlformats.org/officeDocument/2006/relationships/hyperlink" Target="https://www.allaboutcircuits.com/textbook/direct-current/chpt-13/practical-considerations-capacitors/" TargetMode="External"/><Relationship Id="rId2" Type="http://schemas.openxmlformats.org/officeDocument/2006/relationships/hyperlink" Target="https://www.allaboutcircuits.com/textbook/direct-current/chpt-13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rect-current/chpt-13/series-and-parallel-capacitors/" TargetMode="External"/><Relationship Id="rId5" Type="http://schemas.openxmlformats.org/officeDocument/2006/relationships/hyperlink" Target="https://www.allaboutcircuits.com/textbook/direct-current/chpt-13/factors-affecting-capacitance/" TargetMode="External"/><Relationship Id="rId4" Type="http://schemas.openxmlformats.org/officeDocument/2006/relationships/hyperlink" Target="https://www.allaboutcircuits.com/textbook/direct-current/chpt-13/capacitors-and-calculus/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direct-current/chpt-14/mutual-inductance/" TargetMode="External"/><Relationship Id="rId3" Type="http://schemas.openxmlformats.org/officeDocument/2006/relationships/hyperlink" Target="https://www.allaboutcircuits.com/textbook/direct-current/chpt-14/permanent-magnets/" TargetMode="External"/><Relationship Id="rId7" Type="http://schemas.openxmlformats.org/officeDocument/2006/relationships/hyperlink" Target="https://www.allaboutcircuits.com/textbook/direct-current/chpt-14/electromagnetic-induction/" TargetMode="External"/><Relationship Id="rId2" Type="http://schemas.openxmlformats.org/officeDocument/2006/relationships/hyperlink" Target="https://www.allaboutcircuits.com/textbook/direct-current/chpt-14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rect-current/chpt-14/permeability-and-saturation/" TargetMode="External"/><Relationship Id="rId5" Type="http://schemas.openxmlformats.org/officeDocument/2006/relationships/hyperlink" Target="https://www.allaboutcircuits.com/textbook/direct-current/chpt-14/magnetic-units-of-measurement/" TargetMode="External"/><Relationship Id="rId4" Type="http://schemas.openxmlformats.org/officeDocument/2006/relationships/hyperlink" Target="https://www.allaboutcircuits.com/textbook/direct-current/chpt-14/electromagnetism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laboutcircuits.com/textbook/direct-current/chpt-15/magnetic-fields-and-inductance/" TargetMode="External"/><Relationship Id="rId7" Type="http://schemas.openxmlformats.org/officeDocument/2006/relationships/hyperlink" Target="https://www.allaboutcircuits.com/textbook/direct-current/chpt-15/practical-considerations-inductors/" TargetMode="External"/><Relationship Id="rId2" Type="http://schemas.openxmlformats.org/officeDocument/2006/relationships/hyperlink" Target="https://www.allaboutcircuits.com/textbook/direct-current/chpt-15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rect-current/chpt-15/series-and-parallel-inductors/" TargetMode="External"/><Relationship Id="rId5" Type="http://schemas.openxmlformats.org/officeDocument/2006/relationships/hyperlink" Target="https://www.allaboutcircuits.com/textbook/direct-current/chpt-15/factors-affecting-inductance/" TargetMode="External"/><Relationship Id="rId4" Type="http://schemas.openxmlformats.org/officeDocument/2006/relationships/hyperlink" Target="https://www.allaboutcircuits.com/textbook/direct-current/chpt-15/inductors-and-calculus/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direct-current/chpt-16/complex-voltage-and-current-calculations/" TargetMode="External"/><Relationship Id="rId3" Type="http://schemas.openxmlformats.org/officeDocument/2006/relationships/hyperlink" Target="https://www.allaboutcircuits.com/textbook/direct-current/chpt-16/electrical-transients/" TargetMode="External"/><Relationship Id="rId7" Type="http://schemas.openxmlformats.org/officeDocument/2006/relationships/hyperlink" Target="https://www.allaboutcircuits.com/textbook/direct-current/chpt-16/why-l-r-and-not-lr/" TargetMode="External"/><Relationship Id="rId2" Type="http://schemas.openxmlformats.org/officeDocument/2006/relationships/hyperlink" Target="https://www.allaboutcircuits.com/textbook/direct-current/chpt-16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rect-current/chpt-16/voltage-current-calculations/" TargetMode="External"/><Relationship Id="rId5" Type="http://schemas.openxmlformats.org/officeDocument/2006/relationships/hyperlink" Target="https://www.allaboutcircuits.com/textbook/direct-current/chpt-16/inductor-transient-response/" TargetMode="External"/><Relationship Id="rId10" Type="http://schemas.openxmlformats.org/officeDocument/2006/relationships/hyperlink" Target="https://www.allaboutcircuits.com/textbook/direct-current/chpt-16/solving-for-unknown-time/" TargetMode="External"/><Relationship Id="rId4" Type="http://schemas.openxmlformats.org/officeDocument/2006/relationships/hyperlink" Target="https://www.allaboutcircuits.com/textbook/direct-current/chpt-16/capacitor-transient-response/" TargetMode="External"/><Relationship Id="rId9" Type="http://schemas.openxmlformats.org/officeDocument/2006/relationships/hyperlink" Target="https://www.allaboutcircuits.com/textbook/direct-current/chpt-16/complex-circuits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laboutcircuits.com/textbook/direct-current/chpt-17/vol-i-credits/" TargetMode="External"/><Relationship Id="rId2" Type="http://schemas.openxmlformats.org/officeDocument/2006/relationships/hyperlink" Target="https://www.allaboutcircuits.com/textbook/direct-current/chpt-17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direct-current/chpt-7/" TargetMode="External"/><Relationship Id="rId13" Type="http://schemas.openxmlformats.org/officeDocument/2006/relationships/hyperlink" Target="https://www.allaboutcircuits.com/textbook/direct-current/chpt-12/" TargetMode="External"/><Relationship Id="rId3" Type="http://schemas.openxmlformats.org/officeDocument/2006/relationships/hyperlink" Target="https://www.allaboutcircuits.com/textbook/direct-current/chpt-2/" TargetMode="External"/><Relationship Id="rId7" Type="http://schemas.openxmlformats.org/officeDocument/2006/relationships/hyperlink" Target="https://www.allaboutcircuits.com/textbook/direct-current/chpt-6/" TargetMode="External"/><Relationship Id="rId12" Type="http://schemas.openxmlformats.org/officeDocument/2006/relationships/hyperlink" Target="https://www.allaboutcircuits.com/textbook/direct-current/chpt-11/" TargetMode="External"/><Relationship Id="rId17" Type="http://schemas.openxmlformats.org/officeDocument/2006/relationships/hyperlink" Target="https://www.allaboutcircuits.com/textbook/direct-current/chpt-16/" TargetMode="External"/><Relationship Id="rId2" Type="http://schemas.openxmlformats.org/officeDocument/2006/relationships/hyperlink" Target="https://www.allaboutcircuits.com/textbook/direct-current/chpt-1/" TargetMode="External"/><Relationship Id="rId16" Type="http://schemas.openxmlformats.org/officeDocument/2006/relationships/hyperlink" Target="https://www.allaboutcircuits.com/textbook/direct-current/chpt-15/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allaboutcircuits.com/textbook/direct-current/chpt-5/" TargetMode="External"/><Relationship Id="rId11" Type="http://schemas.openxmlformats.org/officeDocument/2006/relationships/hyperlink" Target="https://www.allaboutcircuits.com/textbook/direct-current/chpt-10/" TargetMode="External"/><Relationship Id="rId5" Type="http://schemas.openxmlformats.org/officeDocument/2006/relationships/hyperlink" Target="https://www.allaboutcircuits.com/textbook/direct-current/chpt-4/" TargetMode="External"/><Relationship Id="rId15" Type="http://schemas.openxmlformats.org/officeDocument/2006/relationships/hyperlink" Target="https://www.allaboutcircuits.com/textbook/direct-current/chpt-14/" TargetMode="External"/><Relationship Id="rId10" Type="http://schemas.openxmlformats.org/officeDocument/2006/relationships/hyperlink" Target="https://www.allaboutcircuits.com/textbook/direct-current/chpt-9/" TargetMode="External"/><Relationship Id="rId4" Type="http://schemas.openxmlformats.org/officeDocument/2006/relationships/hyperlink" Target="https://www.allaboutcircuits.com/textbook/direct-current/chpt-3/" TargetMode="External"/><Relationship Id="rId9" Type="http://schemas.openxmlformats.org/officeDocument/2006/relationships/hyperlink" Target="https://www.allaboutcircuits.com/textbook/direct-current/chpt-8/" TargetMode="External"/><Relationship Id="rId14" Type="http://schemas.openxmlformats.org/officeDocument/2006/relationships/hyperlink" Target="https://www.allaboutcircuits.com/textbook/direct-current/chpt-13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nu.org/licenses/dsl.html" TargetMode="External"/><Relationship Id="rId2" Type="http://schemas.openxmlformats.org/officeDocument/2006/relationships/hyperlink" Target="https://www.allaboutcircuits.com/textbook/direct-current/chpt-1/static-electricity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direct-current/chpt-1/voltage-current-practical-circuit/" TargetMode="External"/><Relationship Id="rId3" Type="http://schemas.openxmlformats.org/officeDocument/2006/relationships/hyperlink" Target="https://www.allaboutcircuits.com/textbook/direct-current/chpt-1/static-electricity/" TargetMode="External"/><Relationship Id="rId7" Type="http://schemas.openxmlformats.org/officeDocument/2006/relationships/hyperlink" Target="https://www.allaboutcircuits.com/textbook/direct-current/chpt-1/resistance/" TargetMode="External"/><Relationship Id="rId2" Type="http://schemas.openxmlformats.org/officeDocument/2006/relationships/hyperlink" Target="https://www.allaboutcircuits.com/textbook/direct-current/chpt-1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rect-current/chpt-1/voltage-current/" TargetMode="External"/><Relationship Id="rId5" Type="http://schemas.openxmlformats.org/officeDocument/2006/relationships/hyperlink" Target="https://www.allaboutcircuits.com/textbook/direct-current/chpt-1/electric-circuits/" TargetMode="External"/><Relationship Id="rId4" Type="http://schemas.openxmlformats.org/officeDocument/2006/relationships/hyperlink" Target="https://www.allaboutcircuits.com/textbook/direct-current/chpt-1/conductors-insulators-electron-flow/" TargetMode="External"/><Relationship Id="rId9" Type="http://schemas.openxmlformats.org/officeDocument/2006/relationships/hyperlink" Target="https://www.allaboutcircuits.com/textbook/direct-current/chpt-1/conventional-versus-electron-flow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direct-current/chpt-2/nonlinear-conduction/" TargetMode="External"/><Relationship Id="rId3" Type="http://schemas.openxmlformats.org/officeDocument/2006/relationships/hyperlink" Target="https://www.allaboutcircuits.com/textbook/direct-current/chpt-2/voltage-current-resistance-relate/" TargetMode="External"/><Relationship Id="rId7" Type="http://schemas.openxmlformats.org/officeDocument/2006/relationships/hyperlink" Target="https://www.allaboutcircuits.com/textbook/direct-current/chpt-2/resistors/" TargetMode="External"/><Relationship Id="rId2" Type="http://schemas.openxmlformats.org/officeDocument/2006/relationships/hyperlink" Target="https://www.allaboutcircuits.com/textbook/direct-current/chpt-2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rect-current/chpt-2/calculating-electric-power/" TargetMode="External"/><Relationship Id="rId11" Type="http://schemas.openxmlformats.org/officeDocument/2006/relationships/hyperlink" Target="https://www.allaboutcircuits.com/textbook/direct-current/chpt-2/computer-simulation-electric-circuits/" TargetMode="External"/><Relationship Id="rId5" Type="http://schemas.openxmlformats.org/officeDocument/2006/relationships/hyperlink" Target="https://www.allaboutcircuits.com/textbook/direct-current/chpt-2/power-electric-circuits/" TargetMode="External"/><Relationship Id="rId10" Type="http://schemas.openxmlformats.org/officeDocument/2006/relationships/hyperlink" Target="https://www.allaboutcircuits.com/textbook/direct-current/chpt-2/polarity-voltage-drops/" TargetMode="External"/><Relationship Id="rId4" Type="http://schemas.openxmlformats.org/officeDocument/2006/relationships/hyperlink" Target="https://www.allaboutcircuits.com/textbook/direct-current/chpt-2/analogy-ohms-law/" TargetMode="External"/><Relationship Id="rId9" Type="http://schemas.openxmlformats.org/officeDocument/2006/relationships/hyperlink" Target="https://www.allaboutcircuits.com/textbook/direct-current/chpt-2/circuit-wiring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direct-current/chpt-3/emergency-response/" TargetMode="External"/><Relationship Id="rId3" Type="http://schemas.openxmlformats.org/officeDocument/2006/relationships/hyperlink" Target="https://www.allaboutcircuits.com/textbook/direct-current/chpt-3/importance-electrical-safety/" TargetMode="External"/><Relationship Id="rId7" Type="http://schemas.openxmlformats.org/officeDocument/2006/relationships/hyperlink" Target="https://www.allaboutcircuits.com/textbook/direct-current/chpt-3/safe-practices/" TargetMode="External"/><Relationship Id="rId12" Type="http://schemas.openxmlformats.org/officeDocument/2006/relationships/hyperlink" Target="https://www.allaboutcircuits.com/textbook/direct-current/chpt-3/electric-shock-data/" TargetMode="External"/><Relationship Id="rId2" Type="http://schemas.openxmlformats.org/officeDocument/2006/relationships/hyperlink" Target="https://www.allaboutcircuits.com/textbook/direct-current/chpt-3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rect-current/chpt-3/ohms-law-again/" TargetMode="External"/><Relationship Id="rId11" Type="http://schemas.openxmlformats.org/officeDocument/2006/relationships/hyperlink" Target="https://www.allaboutcircuits.com/textbook/direct-current/chpt-3/safe-meter-usage/" TargetMode="External"/><Relationship Id="rId5" Type="http://schemas.openxmlformats.org/officeDocument/2006/relationships/hyperlink" Target="https://www.allaboutcircuits.com/textbook/direct-current/chpt-3/shock-current-path/" TargetMode="External"/><Relationship Id="rId10" Type="http://schemas.openxmlformats.org/officeDocument/2006/relationships/hyperlink" Target="https://www.allaboutcircuits.com/textbook/direct-current/chpt-3/safe-circuit-design/" TargetMode="External"/><Relationship Id="rId4" Type="http://schemas.openxmlformats.org/officeDocument/2006/relationships/hyperlink" Target="https://www.allaboutcircuits.com/textbook/direct-current/chpt-3/physiological-effects-electricity/" TargetMode="External"/><Relationship Id="rId9" Type="http://schemas.openxmlformats.org/officeDocument/2006/relationships/hyperlink" Target="https://www.allaboutcircuits.com/textbook/direct-current/chpt-3/common-sources-hazard/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direct-current/chpt-4/scientific-notation-in-spice/" TargetMode="External"/><Relationship Id="rId3" Type="http://schemas.openxmlformats.org/officeDocument/2006/relationships/hyperlink" Target="https://www.allaboutcircuits.com/textbook/direct-current/chpt-4/scientific-notation/" TargetMode="External"/><Relationship Id="rId7" Type="http://schemas.openxmlformats.org/officeDocument/2006/relationships/hyperlink" Target="https://www.allaboutcircuits.com/textbook/direct-current/chpt-4/hand-calculator-use/" TargetMode="External"/><Relationship Id="rId2" Type="http://schemas.openxmlformats.org/officeDocument/2006/relationships/hyperlink" Target="https://www.allaboutcircuits.com/textbook/direct-current/chpt-4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rect-current/chpt-4/metric-prefix-conversions/" TargetMode="External"/><Relationship Id="rId5" Type="http://schemas.openxmlformats.org/officeDocument/2006/relationships/hyperlink" Target="https://www.allaboutcircuits.com/textbook/direct-current/chpt-4/metric-notation/" TargetMode="External"/><Relationship Id="rId4" Type="http://schemas.openxmlformats.org/officeDocument/2006/relationships/hyperlink" Target="https://www.allaboutcircuits.com/textbook/direct-current/chpt-4/arithmetic-scientific-notation/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direct-current/chpt-5/correct-use-of-ohms-law/" TargetMode="External"/><Relationship Id="rId3" Type="http://schemas.openxmlformats.org/officeDocument/2006/relationships/hyperlink" Target="https://www.allaboutcircuits.com/textbook/direct-current/chpt-5/simple-series-circuits/" TargetMode="External"/><Relationship Id="rId7" Type="http://schemas.openxmlformats.org/officeDocument/2006/relationships/hyperlink" Target="https://www.allaboutcircuits.com/textbook/direct-current/chpt-5/power-calculations/" TargetMode="External"/><Relationship Id="rId2" Type="http://schemas.openxmlformats.org/officeDocument/2006/relationships/hyperlink" Target="https://www.allaboutcircuits.com/textbook/direct-current/chpt-5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rect-current/chpt-5/conductance/" TargetMode="External"/><Relationship Id="rId11" Type="http://schemas.openxmlformats.org/officeDocument/2006/relationships/hyperlink" Target="https://www.allaboutcircuits.com/textbook/direct-current/chpt-5/building-simple-resistor-circuits/" TargetMode="External"/><Relationship Id="rId5" Type="http://schemas.openxmlformats.org/officeDocument/2006/relationships/hyperlink" Target="https://www.allaboutcircuits.com/textbook/direct-current/chpt-5/solving-series-and-parallel-circuits-with-the-table-method-and-ohms-law/" TargetMode="External"/><Relationship Id="rId10" Type="http://schemas.openxmlformats.org/officeDocument/2006/relationships/hyperlink" Target="https://www.allaboutcircuits.com/textbook/direct-current/chpt-5/component-failure-analysis/" TargetMode="External"/><Relationship Id="rId4" Type="http://schemas.openxmlformats.org/officeDocument/2006/relationships/hyperlink" Target="https://www.allaboutcircuits.com/textbook/direct-current/chpt-5/simple-parallel-circuits/" TargetMode="External"/><Relationship Id="rId9" Type="http://schemas.openxmlformats.org/officeDocument/2006/relationships/hyperlink" Target="https://www.allaboutcircuits.com/textbook/direct-current/chpt-5/spice-simulation-of-series-and-parallel-circuits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laboutcircuits.com/textbook/direct-current/chpt-6/voltage-divider-circuits/" TargetMode="External"/><Relationship Id="rId2" Type="http://schemas.openxmlformats.org/officeDocument/2006/relationships/hyperlink" Target="https://www.allaboutcircuits.com/textbook/direct-current/chpt-6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rect-current/chpt-6/kirchhoffs-current-law-kcl/" TargetMode="External"/><Relationship Id="rId5" Type="http://schemas.openxmlformats.org/officeDocument/2006/relationships/hyperlink" Target="https://www.allaboutcircuits.com/textbook/direct-current/chpt-6/current-divider-circuits/" TargetMode="External"/><Relationship Id="rId4" Type="http://schemas.openxmlformats.org/officeDocument/2006/relationships/hyperlink" Target="https://www.allaboutcircuits.com/textbook/direct-current/chpt-6/kirchhoffs-voltage-law-kvl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laboutcircuits.com/textbook/direct-current/chpt-7/what-is-a-series-parallel-circuit/" TargetMode="External"/><Relationship Id="rId7" Type="http://schemas.openxmlformats.org/officeDocument/2006/relationships/hyperlink" Target="https://www.allaboutcircuits.com/textbook/direct-current/chpt-7/series-parallel-resistor-circuits/" TargetMode="External"/><Relationship Id="rId2" Type="http://schemas.openxmlformats.org/officeDocument/2006/relationships/hyperlink" Target="https://www.allaboutcircuits.com/textbook/direct-current/chpt-7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rect-current/chpt-7/component-failure-analysis-2/" TargetMode="External"/><Relationship Id="rId5" Type="http://schemas.openxmlformats.org/officeDocument/2006/relationships/hyperlink" Target="https://www.allaboutcircuits.com/textbook/direct-current/chpt-7/re-drawing-complex-schematics/" TargetMode="External"/><Relationship Id="rId4" Type="http://schemas.openxmlformats.org/officeDocument/2006/relationships/hyperlink" Target="https://www.allaboutcircuits.com/textbook/direct-current/chpt-7/analysis-techniqu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B1DFC-1AF8-F422-772E-DB52AABEBC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1655762"/>
          </a:xfrm>
        </p:spPr>
        <p:txBody>
          <a:bodyPr>
            <a:normAutofit fontScale="90000"/>
          </a:bodyPr>
          <a:lstStyle/>
          <a:p>
            <a:r>
              <a:rPr lang="en-US" dirty="0"/>
              <a:t>Engineering </a:t>
            </a:r>
            <a:r>
              <a:rPr lang="en-US"/>
              <a:t>Capstone:</a:t>
            </a:r>
            <a:br>
              <a:rPr lang="en-US"/>
            </a:br>
            <a:r>
              <a:rPr lang="en-US"/>
              <a:t>All </a:t>
            </a:r>
            <a:r>
              <a:rPr lang="en-US" dirty="0"/>
              <a:t>About Circuits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B7423B-46D3-59C3-7FE4-3577489710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1572" y="4344422"/>
            <a:ext cx="9144000" cy="1655762"/>
          </a:xfrm>
        </p:spPr>
        <p:txBody>
          <a:bodyPr>
            <a:normAutofit/>
          </a:bodyPr>
          <a:lstStyle/>
          <a:p>
            <a:r>
              <a:rPr lang="en-US" sz="3600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Direct Current (DC)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4339961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4E726-C8A1-1F4B-E0F2-1ACECCEEA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latin typeface="Arimo"/>
                <a:hlinkClick r:id="rId2"/>
              </a:rPr>
              <a:t>8.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DC Metering Circuits</a:t>
            </a:r>
            <a:br>
              <a:rPr lang="en-US" b="1" i="0" dirty="0">
                <a:solidFill>
                  <a:srgbClr val="000000"/>
                </a:solidFill>
                <a:effectLst/>
                <a:latin typeface="-apple-system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B6A69F-7348-3D0D-193F-44DCBEF9C7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What is a Meter?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Voltmeter Design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Voltmeter Impact on Measured Circuit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Ammeter Design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Ammeter Impact on Measured Circuit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8"/>
              </a:rPr>
              <a:t>Ohmmeter Design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9"/>
              </a:rPr>
              <a:t>High Voltage Ohmmeters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0"/>
              </a:rPr>
              <a:t>Multimeters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1"/>
              </a:rPr>
              <a:t>Kelvin (4-wire) Resistance Measurement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2"/>
              </a:rPr>
              <a:t>Bridge Circuits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3"/>
              </a:rPr>
              <a:t>Wattmeter Design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4"/>
              </a:rPr>
              <a:t>Creating Custom Calibration Resistances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35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99C88-5F43-825B-6756-91A0245BB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latin typeface="Arimo"/>
                <a:hlinkClick r:id="rId2"/>
              </a:rPr>
              <a:t>9.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Electrical Instrumentation Signals</a:t>
            </a:r>
            <a:br>
              <a:rPr lang="en-US" b="1" i="0" dirty="0">
                <a:solidFill>
                  <a:srgbClr val="000000"/>
                </a:solidFill>
                <a:effectLst/>
                <a:latin typeface="-apple-system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CB8706-3AAD-174A-42F5-AE2534FC1A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Analog and Digital Signals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Voltage Signal Systems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Current Signal Systems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 err="1">
                <a:solidFill>
                  <a:srgbClr val="1A1A1A"/>
                </a:solidFill>
                <a:effectLst/>
                <a:latin typeface="-apple-system"/>
                <a:hlinkClick r:id="rId6"/>
              </a:rPr>
              <a:t>Tachogenerators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Thermocouples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8"/>
              </a:rPr>
              <a:t>pH Measurement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9"/>
              </a:rPr>
              <a:t>Strain Gauges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19386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9A8C9-6A6C-ADCF-BECA-835242D1B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i="0" u="none" strike="noStrike" dirty="0">
                <a:solidFill>
                  <a:srgbClr val="1A1A1A"/>
                </a:solidFill>
                <a:effectLst/>
                <a:latin typeface="Arimo"/>
                <a:hlinkClick r:id="rId2"/>
              </a:rPr>
            </a:br>
            <a:br>
              <a:rPr lang="en-US" b="1" i="0" dirty="0">
                <a:solidFill>
                  <a:srgbClr val="000000"/>
                </a:solidFill>
                <a:effectLst/>
                <a:latin typeface="-apple-system"/>
              </a:rPr>
            </a:br>
            <a:r>
              <a:rPr lang="en-US" b="1" i="0" u="none" strike="noStrike" dirty="0">
                <a:solidFill>
                  <a:srgbClr val="1A1A1A"/>
                </a:solidFill>
                <a:effectLst/>
                <a:latin typeface="Arimo"/>
                <a:hlinkClick r:id="rId2"/>
              </a:rPr>
              <a:t>10.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DC Network Analysis</a:t>
            </a:r>
            <a:br>
              <a:rPr lang="en-US" b="1" i="0" dirty="0">
                <a:solidFill>
                  <a:srgbClr val="000000"/>
                </a:solidFill>
                <a:effectLst/>
                <a:latin typeface="-apple-system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DDAE32-5E22-2C7C-D59C-8228077A35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What is Network Analysis?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Branch Current Method Analysis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Mesh Current Method (Loop Current Method)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Solving Unbalanced Wheatstone Bridge Circuits Via Mesh Current Method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Node Voltage Method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8"/>
              </a:rPr>
              <a:t>Introduction to Network Theorems for Circuit Analysis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9"/>
              </a:rPr>
              <a:t>Millman’s Theorem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0"/>
              </a:rPr>
              <a:t>Superposition Theorem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1"/>
              </a:rPr>
              <a:t>How to Use Thevenin’s Theorem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2"/>
              </a:rPr>
              <a:t>What is Norton’s Theorem and the Norton Equivalent Circuit?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3"/>
              </a:rPr>
              <a:t>Converting Between Thevenin and Norton Equivalent Circuits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4"/>
              </a:rPr>
              <a:t>Millman’s Theorem Revisited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5"/>
              </a:rPr>
              <a:t>Maximum Power Transfer Theorem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l-GR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6"/>
              </a:rPr>
              <a:t>Δ-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6"/>
              </a:rPr>
              <a:t>Y and Y-</a:t>
            </a:r>
            <a:r>
              <a:rPr lang="el-GR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6"/>
              </a:rPr>
              <a:t>Δ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6"/>
              </a:rPr>
              <a:t>Conversions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6007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D5E79-B7EA-DF90-3962-9DFD5C795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i="0" u="none" strike="noStrike" dirty="0">
                <a:solidFill>
                  <a:srgbClr val="1A1A1A"/>
                </a:solidFill>
                <a:effectLst/>
                <a:latin typeface="Arimo"/>
                <a:hlinkClick r:id="rId2"/>
              </a:rPr>
            </a:br>
            <a:br>
              <a:rPr lang="en-US" b="1" i="0" dirty="0">
                <a:solidFill>
                  <a:srgbClr val="000000"/>
                </a:solidFill>
                <a:effectLst/>
                <a:latin typeface="-apple-system"/>
              </a:rPr>
            </a:br>
            <a:r>
              <a:rPr lang="en-US" b="1" i="0" u="none" strike="noStrike" dirty="0">
                <a:solidFill>
                  <a:srgbClr val="1A1A1A"/>
                </a:solidFill>
                <a:effectLst/>
                <a:latin typeface="Arimo"/>
                <a:hlinkClick r:id="rId2"/>
              </a:rPr>
              <a:t>11.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Batteries And Power Systems</a:t>
            </a:r>
            <a:br>
              <a:rPr lang="en-US" b="1" i="0" dirty="0">
                <a:solidFill>
                  <a:srgbClr val="000000"/>
                </a:solidFill>
                <a:effectLst/>
                <a:latin typeface="-apple-system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A5E223-926E-CB47-3A93-5760AC6EF4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Electron Activity in Chemical Reactions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Battery Construction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Battery Ratings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Special-purpose Batteries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Practical Considerations - Batteries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67428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BE08C-2E72-AA15-6AA9-831641CC1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i="0" u="none" strike="noStrike" dirty="0">
                <a:solidFill>
                  <a:srgbClr val="1A1A1A"/>
                </a:solidFill>
                <a:effectLst/>
                <a:latin typeface="Arimo"/>
                <a:hlinkClick r:id="rId2"/>
              </a:rPr>
            </a:br>
            <a:br>
              <a:rPr lang="en-US" b="1" i="0" dirty="0">
                <a:solidFill>
                  <a:srgbClr val="000000"/>
                </a:solidFill>
                <a:effectLst/>
                <a:latin typeface="-apple-system"/>
              </a:rPr>
            </a:br>
            <a:br>
              <a:rPr lang="en-US" b="1" i="0" u="none" strike="noStrike" dirty="0">
                <a:solidFill>
                  <a:srgbClr val="1A1A1A"/>
                </a:solidFill>
                <a:effectLst/>
                <a:latin typeface="Arimo"/>
                <a:hlinkClick r:id="rId2"/>
              </a:rPr>
            </a:br>
            <a:br>
              <a:rPr lang="en-US" b="1" i="0" u="none" strike="noStrike" dirty="0">
                <a:solidFill>
                  <a:srgbClr val="1A1A1A"/>
                </a:solidFill>
                <a:effectLst/>
                <a:latin typeface="Arimo"/>
                <a:hlinkClick r:id="rId2"/>
              </a:rPr>
            </a:br>
            <a:br>
              <a:rPr lang="en-US" b="1" i="0" u="none" strike="noStrike" dirty="0">
                <a:solidFill>
                  <a:srgbClr val="1A1A1A"/>
                </a:solidFill>
                <a:effectLst/>
                <a:latin typeface="Arimo"/>
                <a:hlinkClick r:id="rId2"/>
              </a:rPr>
            </a:br>
            <a:r>
              <a:rPr lang="en-US" b="1" i="0" u="none" strike="noStrike" dirty="0">
                <a:solidFill>
                  <a:srgbClr val="1A1A1A"/>
                </a:solidFill>
                <a:effectLst/>
                <a:latin typeface="Arimo"/>
                <a:hlinkClick r:id="rId2"/>
              </a:rPr>
              <a:t>12.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Physics Of Conductors And Insulators</a:t>
            </a:r>
            <a:br>
              <a:rPr lang="en-US" b="1" i="0" dirty="0">
                <a:solidFill>
                  <a:srgbClr val="000000"/>
                </a:solidFill>
                <a:effectLst/>
                <a:latin typeface="-apple-system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0DF15-92B9-75CE-3AA0-92D786BCD8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Introduction to Conductance and Conductors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Conductor Size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Conductor Ampacity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Fuses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Specific Resistance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8"/>
              </a:rPr>
              <a:t>Temperature Coefficient of Resistance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9"/>
              </a:rPr>
              <a:t>Superconductivity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0"/>
              </a:rPr>
              <a:t>Insulator Breakdown Voltage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3218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A1B07-A3AE-B9ED-3484-F507B0D64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i="0" u="none" strike="noStrike" dirty="0">
                <a:solidFill>
                  <a:srgbClr val="1A1A1A"/>
                </a:solidFill>
                <a:effectLst/>
                <a:latin typeface="Arimo"/>
                <a:hlinkClick r:id="rId2"/>
              </a:rPr>
            </a:br>
            <a:r>
              <a:rPr lang="en-US" b="1" i="0" u="none" strike="noStrike" dirty="0">
                <a:solidFill>
                  <a:srgbClr val="1A1A1A"/>
                </a:solidFill>
                <a:effectLst/>
                <a:latin typeface="Arimo"/>
                <a:hlinkClick r:id="rId2"/>
              </a:rPr>
              <a:t>13.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Capacitors</a:t>
            </a:r>
            <a:br>
              <a:rPr lang="en-US" b="1" i="0" dirty="0">
                <a:solidFill>
                  <a:srgbClr val="000000"/>
                </a:solidFill>
                <a:effectLst/>
                <a:latin typeface="-apple-system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5CC217-D7B5-99D4-FA0A-F88B3988CF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Electric Fields and Capacitance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Capacitors and Calculus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Factors Affecting Capacitance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Series and Parallel Capacitors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Practical Considerations - Capacitors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6015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2D68C-C29C-1C2D-6A4E-CF81043F2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i="0" dirty="0">
                <a:solidFill>
                  <a:srgbClr val="000000"/>
                </a:solidFill>
                <a:effectLst/>
                <a:latin typeface="-apple-system"/>
              </a:rPr>
            </a:br>
            <a:r>
              <a:rPr lang="en-US" b="1" i="0" u="none" strike="noStrike" dirty="0">
                <a:solidFill>
                  <a:srgbClr val="1A1A1A"/>
                </a:solidFill>
                <a:effectLst/>
                <a:latin typeface="Arimo"/>
                <a:hlinkClick r:id="rId2"/>
              </a:rPr>
              <a:t>14.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Magnetism and Electromagnetism</a:t>
            </a:r>
            <a:br>
              <a:rPr lang="en-US" b="1" i="0" dirty="0">
                <a:solidFill>
                  <a:srgbClr val="000000"/>
                </a:solidFill>
                <a:effectLst/>
                <a:latin typeface="-apple-system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7B774F-25F2-6AB1-F764-63B6C8D43E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Permanent Magnets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Electromagnetism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Magnetic Units of Measurement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Permeability and Saturation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Electromagnetic Induction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8"/>
              </a:rPr>
              <a:t>Mutual Inductance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2329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8C5CA-F3C2-CD5B-3C80-FC16E6746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u="none" strike="noStrike" dirty="0">
                <a:solidFill>
                  <a:srgbClr val="000000"/>
                </a:solidFill>
                <a:latin typeface="-apple-system"/>
                <a:hlinkClick r:id="rId2"/>
              </a:rPr>
            </a:br>
            <a:r>
              <a:rPr lang="en-US" b="1" i="0" u="none" strike="noStrike" dirty="0">
                <a:solidFill>
                  <a:srgbClr val="1A1A1A"/>
                </a:solidFill>
                <a:effectLst/>
                <a:latin typeface="Arimo"/>
                <a:hlinkClick r:id="rId2"/>
              </a:rPr>
              <a:t>15.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Inductors</a:t>
            </a:r>
            <a:br>
              <a:rPr lang="en-US" b="1" i="0" dirty="0">
                <a:solidFill>
                  <a:srgbClr val="000000"/>
                </a:solidFill>
                <a:effectLst/>
                <a:latin typeface="-apple-system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B674AF-8FC2-340A-3025-D34B81BB0F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Magnetic Fields and Inductance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Inductor Voltage and Current Relationship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Factors Affecting Inductance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Series and Parallel Inductors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Practical Considerations - Inductors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849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0759AB-B655-43E1-16B1-42BABC282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300" b="1" i="0" u="none" strike="noStrike" dirty="0">
                <a:solidFill>
                  <a:srgbClr val="1A1A1A"/>
                </a:solidFill>
                <a:effectLst/>
                <a:latin typeface="Arimo"/>
                <a:hlinkClick r:id="rId2"/>
              </a:rPr>
              <a:t>16. </a:t>
            </a:r>
            <a:r>
              <a:rPr lang="en-US" sz="4300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RC and L/R Time Constants</a:t>
            </a:r>
            <a:br>
              <a:rPr lang="en-US" b="1" i="0" dirty="0">
                <a:solidFill>
                  <a:srgbClr val="000000"/>
                </a:solidFill>
                <a:effectLst/>
                <a:latin typeface="-apple-system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4AB28E-1C6E-A668-A508-4B09D6BD19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Electrical Transients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Capacitor Transient Response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Inductor Transient Response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Voltage and Current Calculations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Why L/R and not LR?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8"/>
              </a:rPr>
              <a:t>Complex Voltage and Current Calculations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9"/>
              </a:rPr>
              <a:t>Complex Circuits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0"/>
              </a:rPr>
              <a:t>Solving for Unknown Time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1119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E6777-1215-CD98-3DBE-1CAB271C0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Contributor List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CA286-C766-0E4C-BFB5-3CFD28B93A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Vol I. Credits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7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251E7-04A0-A818-6495-F5E64E8DF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 of Contents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BDCBA2-B8DA-F0EA-4A92-1B45FDB1229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Arimo"/>
                <a:hlinkClick r:id="rId2"/>
              </a:rPr>
              <a:t>1.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Basic Concepts Of Electricity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Arimo"/>
                <a:hlinkClick r:id="rId3"/>
              </a:rPr>
              <a:t>2.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Ohm's Law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Arimo"/>
                <a:hlinkClick r:id="rId4"/>
              </a:rPr>
              <a:t>3.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Electrical Safety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Arimo"/>
                <a:hlinkClick r:id="rId5"/>
              </a:rPr>
              <a:t>4.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Scientific Notation And Metric Prefixes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Arimo"/>
                <a:hlinkClick r:id="rId6"/>
              </a:rPr>
              <a:t>5.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Series And Parallel Circuits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Arimo"/>
                <a:hlinkClick r:id="rId7"/>
              </a:rPr>
              <a:t>6.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Divider Circuits And Kirchhoff's Laws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Arimo"/>
                <a:hlinkClick r:id="rId8"/>
              </a:rPr>
              <a:t>7.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8"/>
              </a:rPr>
              <a:t>Series-parallel Combination Circuits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Arimo"/>
                <a:hlinkClick r:id="rId9"/>
              </a:rPr>
              <a:t>8.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9"/>
              </a:rPr>
              <a:t>DC Metering Circuits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A2C8B7-29C8-BF54-8696-CFE22CE2C19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Arimo"/>
                <a:hlinkClick r:id="rId10"/>
              </a:rPr>
              <a:t>9.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0"/>
              </a:rPr>
              <a:t>Electrical Instrumentation Signals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Arimo"/>
                <a:hlinkClick r:id="rId11"/>
              </a:rPr>
              <a:t>10.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1"/>
              </a:rPr>
              <a:t>DC Network Analysis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Arimo"/>
                <a:hlinkClick r:id="rId12"/>
              </a:rPr>
              <a:t>11.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2"/>
              </a:rPr>
              <a:t>Batteries And Power Systems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Arimo"/>
                <a:hlinkClick r:id="rId13"/>
              </a:rPr>
              <a:t>12.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3"/>
              </a:rPr>
              <a:t>Physics Of Conductors And Insulators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Arimo"/>
                <a:hlinkClick r:id="rId14"/>
              </a:rPr>
              <a:t>13.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4"/>
              </a:rPr>
              <a:t>Capacitors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Arimo"/>
                <a:hlinkClick r:id="rId15"/>
              </a:rPr>
              <a:t>14.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5"/>
              </a:rPr>
              <a:t>Magnetism and Electromagnetism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Arimo"/>
                <a:hlinkClick r:id="rId16"/>
              </a:rPr>
              <a:t>15.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6"/>
              </a:rPr>
              <a:t>Inductors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Arimo"/>
                <a:hlinkClick r:id="rId17"/>
              </a:rPr>
              <a:t>16.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7"/>
              </a:rPr>
              <a:t>RC and L/R Time Constants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245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BF10D-F29B-F1C3-D789-BF111D281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9CFD5-68C5-F122-454D-A7CDBC723E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https://www.allaboutcircuits.com/textbook/direct-current/chpt-1/static-electricity/</a:t>
            </a:r>
            <a:endParaRPr lang="en-US" dirty="0"/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-apple-system"/>
              </a:rPr>
              <a:t>This free, multi-volume electrical engineering textbook covers electricity and electronics. Written by Tony R.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-apple-system"/>
              </a:rPr>
              <a:t>Kuphaldt</a:t>
            </a:r>
            <a:r>
              <a:rPr lang="en-US" b="0" i="0" dirty="0">
                <a:solidFill>
                  <a:srgbClr val="000000"/>
                </a:solidFill>
                <a:effectLst/>
                <a:latin typeface="-apple-system"/>
              </a:rPr>
              <a:t> under the </a:t>
            </a:r>
            <a:r>
              <a:rPr lang="en-US" b="0" i="0" u="sng" dirty="0">
                <a:solidFill>
                  <a:srgbClr val="000000"/>
                </a:solidFill>
                <a:effectLst/>
                <a:latin typeface="-apple-system"/>
                <a:hlinkClick r:id="rId3"/>
              </a:rPr>
              <a:t>Design Science License</a:t>
            </a:r>
            <a:r>
              <a:rPr lang="en-US" b="0" i="0" dirty="0">
                <a:solidFill>
                  <a:srgbClr val="000000"/>
                </a:solidFill>
                <a:effectLst/>
                <a:latin typeface="-apple-system"/>
              </a:rPr>
              <a:t>, it has been reformatted and updated by All About Circuits.</a:t>
            </a:r>
            <a:endParaRPr lang="en-US" dirty="0"/>
          </a:p>
          <a:p>
            <a:r>
              <a:rPr lang="en-US" dirty="0"/>
              <a:t>https://www.allaboutcircuits.com/about-us/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349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A4974-05C7-8D6F-8E4B-DF42CFC9B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latin typeface="Arimo"/>
                <a:hlinkClick r:id="rId2"/>
              </a:rPr>
              <a:t>1.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Basic Concepts Of Electricity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4827E2-4939-FF4D-F320-E71E184CE1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Static Electricity</a:t>
            </a:r>
            <a:endParaRPr lang="en-US" b="1" i="0" dirty="0">
              <a:solidFill>
                <a:srgbClr val="233343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Conductors, Insulators, and Electron Flow</a:t>
            </a:r>
            <a:endParaRPr lang="en-US" b="1" i="0" dirty="0">
              <a:solidFill>
                <a:srgbClr val="233343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What Are Electric Circuits?</a:t>
            </a:r>
            <a:endParaRPr lang="en-US" b="1" i="0" dirty="0">
              <a:solidFill>
                <a:srgbClr val="233343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Voltage and Current</a:t>
            </a:r>
            <a:endParaRPr lang="en-US" b="1" i="0" dirty="0">
              <a:solidFill>
                <a:srgbClr val="233343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Resistance</a:t>
            </a:r>
            <a:endParaRPr lang="en-US" b="1" i="0" dirty="0">
              <a:solidFill>
                <a:srgbClr val="233343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8"/>
              </a:rPr>
              <a:t>Voltage and Current in a Practical Circuit</a:t>
            </a:r>
            <a:endParaRPr lang="en-US" b="1" i="0" dirty="0">
              <a:solidFill>
                <a:srgbClr val="233343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9"/>
              </a:rPr>
              <a:t>Conventional Versus Electron Flow</a:t>
            </a:r>
            <a:endParaRPr lang="en-US" b="1" i="0" dirty="0">
              <a:solidFill>
                <a:srgbClr val="233343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6708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4A107-8824-4644-EE1D-FF805E0B6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latin typeface="Arimo"/>
                <a:hlinkClick r:id="rId2"/>
              </a:rPr>
              <a:t>2.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Ohm's Law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20A027-1DB0-590E-87F2-C58775C770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Ohm’s Law - How Voltage, Current, and Resistance Relate</a:t>
            </a:r>
            <a:endParaRPr lang="en-US" b="1" i="0" dirty="0">
              <a:solidFill>
                <a:srgbClr val="233343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An Analogy for Ohm’s Law</a:t>
            </a:r>
            <a:endParaRPr lang="en-US" b="1" i="0" dirty="0">
              <a:solidFill>
                <a:srgbClr val="233343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Power in Electric Circuits</a:t>
            </a:r>
            <a:endParaRPr lang="en-US" b="1" i="0" dirty="0">
              <a:solidFill>
                <a:srgbClr val="233343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Calculating Electric Power</a:t>
            </a:r>
            <a:endParaRPr lang="en-US" b="1" i="0" dirty="0">
              <a:solidFill>
                <a:srgbClr val="233343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Resistors</a:t>
            </a:r>
            <a:endParaRPr lang="en-US" b="1" i="0" dirty="0">
              <a:solidFill>
                <a:srgbClr val="233343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8"/>
              </a:rPr>
              <a:t>Nonlinear Conduction</a:t>
            </a:r>
            <a:endParaRPr lang="en-US" b="1" i="0" dirty="0">
              <a:solidFill>
                <a:srgbClr val="233343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9"/>
              </a:rPr>
              <a:t>Circuit Wiring</a:t>
            </a:r>
            <a:endParaRPr lang="en-US" b="1" i="0" dirty="0">
              <a:solidFill>
                <a:srgbClr val="233343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0"/>
              </a:rPr>
              <a:t>Polarity of voltage drops</a:t>
            </a:r>
            <a:endParaRPr lang="en-US" b="1" i="0" dirty="0">
              <a:solidFill>
                <a:srgbClr val="233343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1"/>
              </a:rPr>
              <a:t>Computer Simulation of Electric Circuits</a:t>
            </a:r>
            <a:endParaRPr lang="en-US" b="1" i="0" dirty="0">
              <a:solidFill>
                <a:srgbClr val="233343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6630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354AD-A3B7-64D3-3862-F81BC46E6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latin typeface="Arimo"/>
                <a:hlinkClick r:id="rId2"/>
              </a:rPr>
              <a:t>3.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Electrical Safety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345E8B-FAB5-105D-7BE5-28E2AAD43A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The Importance of Electrical Safety</a:t>
            </a:r>
            <a:endParaRPr lang="en-US" b="1" i="0" dirty="0">
              <a:solidFill>
                <a:srgbClr val="233343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Physiological Effects of Electricity</a:t>
            </a:r>
            <a:endParaRPr lang="en-US" b="1" i="0" dirty="0">
              <a:solidFill>
                <a:srgbClr val="233343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Shock Current Path</a:t>
            </a:r>
            <a:endParaRPr lang="en-US" b="1" i="0" dirty="0">
              <a:solidFill>
                <a:srgbClr val="233343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Ohm’s Law (again!)</a:t>
            </a:r>
            <a:endParaRPr lang="en-US" b="1" i="0" dirty="0">
              <a:solidFill>
                <a:srgbClr val="233343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Safe Practices</a:t>
            </a:r>
            <a:endParaRPr lang="en-US" b="1" i="0" dirty="0">
              <a:solidFill>
                <a:srgbClr val="233343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8"/>
              </a:rPr>
              <a:t>Emergency Response</a:t>
            </a:r>
            <a:endParaRPr lang="en-US" b="1" i="0" dirty="0">
              <a:solidFill>
                <a:srgbClr val="233343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9"/>
              </a:rPr>
              <a:t>Common Sources of Hazard</a:t>
            </a:r>
            <a:endParaRPr lang="en-US" b="1" i="0" dirty="0">
              <a:solidFill>
                <a:srgbClr val="233343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0"/>
              </a:rPr>
              <a:t>Safe Circuit Design</a:t>
            </a:r>
            <a:endParaRPr lang="en-US" b="1" i="0" dirty="0">
              <a:solidFill>
                <a:srgbClr val="233343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1"/>
              </a:rPr>
              <a:t>Safe Meter Usage</a:t>
            </a:r>
            <a:endParaRPr lang="en-US" b="1" i="0" dirty="0">
              <a:solidFill>
                <a:srgbClr val="233343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2"/>
              </a:rPr>
              <a:t>Electric Shock Data</a:t>
            </a:r>
            <a:endParaRPr lang="en-US" b="1" i="0" dirty="0">
              <a:solidFill>
                <a:srgbClr val="233343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4834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8E660-BE4F-344A-E25F-ED127C189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latin typeface="Arimo"/>
                <a:hlinkClick r:id="rId2"/>
              </a:rPr>
              <a:t>4.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Scientific Notation And Metric Prefixes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770DD-6CBC-9C22-55A0-49EC36FEB8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Scientific Notation</a:t>
            </a:r>
            <a:endParaRPr lang="en-US" b="1" i="0" dirty="0">
              <a:solidFill>
                <a:srgbClr val="233343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Arithmetic with Scientific Notation</a:t>
            </a:r>
            <a:endParaRPr lang="en-US" b="1" i="0" dirty="0">
              <a:solidFill>
                <a:srgbClr val="233343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Metric Notation</a:t>
            </a:r>
            <a:endParaRPr lang="en-US" b="1" i="0" dirty="0">
              <a:solidFill>
                <a:srgbClr val="233343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Metric Prefix Conversions</a:t>
            </a:r>
            <a:endParaRPr lang="en-US" b="1" i="0" dirty="0">
              <a:solidFill>
                <a:srgbClr val="233343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Hand Calculator Use</a:t>
            </a:r>
            <a:endParaRPr lang="en-US" b="1" i="0" dirty="0">
              <a:solidFill>
                <a:srgbClr val="233343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8"/>
              </a:rPr>
              <a:t>Scientific Notation in SPICE</a:t>
            </a:r>
            <a:endParaRPr lang="en-US" b="1" i="0" dirty="0">
              <a:solidFill>
                <a:srgbClr val="233343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777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78CFCA-31E1-F304-8618-2529E2FE5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latin typeface="Arimo"/>
                <a:hlinkClick r:id="rId2"/>
              </a:rPr>
              <a:t>5.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Series And Parallel Circuits</a:t>
            </a:r>
            <a:br>
              <a:rPr lang="en-US" b="1" i="0" dirty="0">
                <a:solidFill>
                  <a:srgbClr val="000000"/>
                </a:solidFill>
                <a:effectLst/>
                <a:latin typeface="-apple-system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59142A-784F-88A8-016F-D52204A395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Series Circuits and the Application of Ohm’s Law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Parallel Circuits and the Application of Ohm’s Law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Solving Series and Parallel Circuits With the Table Method and Ohm’s Law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What is the Relationship Between Conductance and Resistance?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How to Calculate Power in a Series and Parallel Circuit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8"/>
              </a:rPr>
              <a:t>Applying Ohm’s Law—Rules and Methods for Circuit Analysis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9"/>
              </a:rPr>
              <a:t>SPICE Simulation of Series and Parallel Circuits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0"/>
              </a:rPr>
              <a:t>Troubleshooting Series and Parallel Circuits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1"/>
              </a:rPr>
              <a:t>Building Resistor Circuits Using Breadboards, </a:t>
            </a:r>
            <a:r>
              <a:rPr lang="en-US" b="1" i="0" u="none" strike="noStrike" dirty="0" err="1">
                <a:solidFill>
                  <a:srgbClr val="1A1A1A"/>
                </a:solidFill>
                <a:effectLst/>
                <a:latin typeface="-apple-system"/>
                <a:hlinkClick r:id="rId11"/>
              </a:rPr>
              <a:t>Perfboards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1"/>
              </a:rPr>
              <a:t>, and Terminal Strips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90592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3218D-F58C-41DE-B078-EB5400ED3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i="0" dirty="0">
                <a:solidFill>
                  <a:srgbClr val="000000"/>
                </a:solidFill>
                <a:effectLst/>
                <a:latin typeface="-apple-system"/>
              </a:rPr>
            </a:br>
            <a:br>
              <a:rPr lang="en-US" b="1" i="0" dirty="0">
                <a:solidFill>
                  <a:srgbClr val="000000"/>
                </a:solidFill>
                <a:effectLst/>
                <a:latin typeface="-apple-system"/>
              </a:rPr>
            </a:br>
            <a:br>
              <a:rPr lang="en-US" b="1" i="0" dirty="0">
                <a:solidFill>
                  <a:srgbClr val="000000"/>
                </a:solidFill>
                <a:effectLst/>
                <a:latin typeface="-apple-system"/>
              </a:rPr>
            </a:br>
            <a:r>
              <a:rPr lang="en-US" b="1" i="0" u="none" strike="noStrike" dirty="0">
                <a:solidFill>
                  <a:srgbClr val="1A1A1A"/>
                </a:solidFill>
                <a:effectLst/>
                <a:latin typeface="Arimo"/>
                <a:hlinkClick r:id="rId2"/>
              </a:rPr>
              <a:t>6.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Divider Circuits And Kirchhoff's Laws</a:t>
            </a:r>
            <a:br>
              <a:rPr lang="en-US" b="1" i="0" dirty="0">
                <a:solidFill>
                  <a:srgbClr val="000000"/>
                </a:solidFill>
                <a:effectLst/>
                <a:latin typeface="-apple-system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2DB111-CA13-8D3E-BCD3-BC3BC8A1BE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Voltage Divider Circuits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Kirchhoff’s Voltage Law (KVL)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Current Divider Circuits and the Current Divider Formula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Kirchhoff’s Current Law (KCL)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9273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818FF-5A3A-266B-F86C-E1CFC3751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i="0" u="none" strike="noStrike" dirty="0">
                <a:solidFill>
                  <a:srgbClr val="1A1A1A"/>
                </a:solidFill>
                <a:effectLst/>
                <a:latin typeface="Arimo"/>
                <a:hlinkClick r:id="rId2"/>
              </a:rPr>
            </a:br>
            <a:br>
              <a:rPr lang="en-US" b="1" i="0" dirty="0">
                <a:solidFill>
                  <a:srgbClr val="000000"/>
                </a:solidFill>
                <a:effectLst/>
                <a:latin typeface="-apple-system"/>
              </a:rPr>
            </a:br>
            <a:r>
              <a:rPr lang="en-US" b="1" i="0" u="none" strike="noStrike" dirty="0">
                <a:solidFill>
                  <a:srgbClr val="1A1A1A"/>
                </a:solidFill>
                <a:effectLst/>
                <a:latin typeface="Arimo"/>
                <a:hlinkClick r:id="rId2"/>
              </a:rPr>
              <a:t>7.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Series-parallel Combination Circuits</a:t>
            </a:r>
            <a:br>
              <a:rPr lang="en-US" b="1" i="0" dirty="0">
                <a:solidFill>
                  <a:srgbClr val="000000"/>
                </a:solidFill>
                <a:effectLst/>
                <a:latin typeface="-apple-system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C2BDAA-2C6A-F706-4004-AF13FAE40F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What is a Series-Parallel Circuit?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Analysis Techniques for Series Parallel Resistor Circuits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Re-drawing Complex Schematics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Component Failure Analysis (Continued)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Building Series-Parallel Resistor Circuits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27479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61</TotalTime>
  <Words>782</Words>
  <Application>Microsoft Office PowerPoint</Application>
  <PresentationFormat>Widescreen</PresentationFormat>
  <Paragraphs>162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-apple-system</vt:lpstr>
      <vt:lpstr>Aptos</vt:lpstr>
      <vt:lpstr>Arial</vt:lpstr>
      <vt:lpstr>Arimo</vt:lpstr>
      <vt:lpstr>Calibri</vt:lpstr>
      <vt:lpstr>Franklin Gothic Book</vt:lpstr>
      <vt:lpstr>Franklin Gothic Medium</vt:lpstr>
      <vt:lpstr>Retrospect</vt:lpstr>
      <vt:lpstr>Engineering Capstone: All About Circuits</vt:lpstr>
      <vt:lpstr>Table of Contents</vt:lpstr>
      <vt:lpstr>1. Basic Concepts Of Electricity</vt:lpstr>
      <vt:lpstr>2. Ohm's Law</vt:lpstr>
      <vt:lpstr>3. Electrical Safety</vt:lpstr>
      <vt:lpstr>4. Scientific Notation And Metric Prefixes</vt:lpstr>
      <vt:lpstr>5. Series And Parallel Circuits </vt:lpstr>
      <vt:lpstr>   6. Divider Circuits And Kirchhoff's Laws </vt:lpstr>
      <vt:lpstr>  7. Series-parallel Combination Circuits </vt:lpstr>
      <vt:lpstr>8. DC Metering Circuits </vt:lpstr>
      <vt:lpstr>9. Electrical Instrumentation Signals </vt:lpstr>
      <vt:lpstr>  10. DC Network Analysis </vt:lpstr>
      <vt:lpstr>  11. Batteries And Power Systems </vt:lpstr>
      <vt:lpstr>     12. Physics Of Conductors And Insulators </vt:lpstr>
      <vt:lpstr> 13. Capacitors </vt:lpstr>
      <vt:lpstr> 14. Magnetism and Electromagnetism </vt:lpstr>
      <vt:lpstr> 15. Inductors </vt:lpstr>
      <vt:lpstr>16. RC and L/R Time Constants </vt:lpstr>
      <vt:lpstr>Contributor List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Nick Matta</dc:creator>
  <cp:lastModifiedBy>Matta, Nicholas Sean</cp:lastModifiedBy>
  <cp:revision>4</cp:revision>
  <dcterms:created xsi:type="dcterms:W3CDTF">2024-07-29T15:35:10Z</dcterms:created>
  <dcterms:modified xsi:type="dcterms:W3CDTF">2024-10-29T21:40:20Z</dcterms:modified>
</cp:coreProperties>
</file>