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Roboto Slab" panose="020B0604020202020204" charset="0"/>
      <p:regular r:id="rId15"/>
      <p:bold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158930B-E322-4187-BC30-4940CB229205}">
  <a:tblStyle styleId="{1158930B-E322-4187-BC30-4940CB2292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99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aa0ff711e_0_3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aa0ff711e_0_3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7aa0ff711e_0_3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7aa0ff711e_0_3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aa0ff711e_0_4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aa0ff711e_0_4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aa0ff711e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aa0ff711e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aa0ff711e_0_3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aa0ff711e_0_3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aa0ff711e_0_3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aa0ff711e_0_3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aa0ff711e_0_3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aa0ff711e_0_3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aa0ff711e_0_3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aa0ff711e_0_3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aa0ff711e_0_3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aa0ff711e_0_3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aa0ff711e_0_3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aa0ff711e_0_3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aa0ff711e_0_3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aa0ff711e_0_3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Wind Powered Water Pump Project</a:t>
            </a:r>
            <a:endParaRPr sz="4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Team 1</a:t>
            </a:r>
            <a:endParaRPr sz="4000"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B. Lars, D. Oran</a:t>
            </a:r>
            <a:r>
              <a:rPr lang="en" dirty="0"/>
              <a:t>, </a:t>
            </a:r>
            <a:r>
              <a:rPr lang="en" dirty="0" smtClean="0"/>
              <a:t>J. Prat, M. Fiat I. Urog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Design Concept</a:t>
            </a:r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5959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Testing revealed:</a:t>
            </a:r>
            <a:endParaRPr dirty="0"/>
          </a:p>
          <a:p>
            <a:pPr lvl="0" algn="l" rtl="0">
              <a:spcBef>
                <a:spcPts val="16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q"/>
            </a:pPr>
            <a:r>
              <a:rPr lang="en" dirty="0"/>
              <a:t>Too much friction</a:t>
            </a: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q"/>
            </a:pPr>
            <a:r>
              <a:rPr lang="en" dirty="0"/>
              <a:t>The pump does not work horizontally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Changes: </a:t>
            </a:r>
            <a:endParaRPr dirty="0"/>
          </a:p>
          <a:p>
            <a:pPr lvl="0" algn="l" rtl="0">
              <a:spcBef>
                <a:spcPts val="16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q"/>
            </a:pPr>
            <a:r>
              <a:rPr lang="en" dirty="0"/>
              <a:t>Washers were added between connector and cam</a:t>
            </a: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q"/>
            </a:pPr>
            <a:r>
              <a:rPr lang="en" dirty="0"/>
              <a:t>Did not use tubing</a:t>
            </a: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q"/>
            </a:pPr>
            <a:r>
              <a:rPr lang="en" dirty="0"/>
              <a:t>Made the hole on the cam closer to the middle for less range of motion</a:t>
            </a:r>
            <a:endParaRPr dirty="0"/>
          </a:p>
        </p:txBody>
      </p:sp>
      <p:pic>
        <p:nvPicPr>
          <p:cNvPr id="136" name="Google Shape;136;p22"/>
          <p:cNvPicPr preferRelativeResize="0"/>
          <p:nvPr/>
        </p:nvPicPr>
        <p:blipFill rotWithShape="1">
          <a:blip r:embed="rId3">
            <a:alphaModFix/>
          </a:blip>
          <a:srcRect l="17143" b="21984"/>
          <a:stretch/>
        </p:blipFill>
        <p:spPr>
          <a:xfrm>
            <a:off x="6215850" y="715188"/>
            <a:ext cx="2856149" cy="4049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 rotWithShape="1">
          <a:blip r:embed="rId4">
            <a:alphaModFix/>
          </a:blip>
          <a:srcRect t="7913" b="11174"/>
          <a:stretch/>
        </p:blipFill>
        <p:spPr>
          <a:xfrm>
            <a:off x="4364425" y="231675"/>
            <a:ext cx="1742375" cy="194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>
            <a:spLocks noGrp="1"/>
          </p:cNvSpPr>
          <p:nvPr>
            <p:ph type="title"/>
          </p:nvPr>
        </p:nvSpPr>
        <p:spPr>
          <a:xfrm>
            <a:off x="515250" y="224550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Concluding Thoughts</a:t>
            </a:r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body" idx="1"/>
          </p:nvPr>
        </p:nvSpPr>
        <p:spPr>
          <a:xfrm>
            <a:off x="273600" y="1401467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Challenges:</a:t>
            </a: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Reducing friction in the cam mechanism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Attaching the pump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File organization system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Pump selection</a:t>
            </a:r>
            <a:endParaRPr dirty="0"/>
          </a:p>
        </p:txBody>
      </p:sp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3575" y="1469575"/>
            <a:ext cx="1207150" cy="344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3"/>
          <p:cNvPicPr preferRelativeResize="0"/>
          <p:nvPr/>
        </p:nvPicPr>
        <p:blipFill rotWithShape="1">
          <a:blip r:embed="rId4">
            <a:alphaModFix/>
          </a:blip>
          <a:srcRect l="15933" r="18954"/>
          <a:stretch/>
        </p:blipFill>
        <p:spPr>
          <a:xfrm>
            <a:off x="5414725" y="1632125"/>
            <a:ext cx="1626500" cy="31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Statement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324225" y="1313649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rgbClr val="FFFFFF"/>
                </a:solidFill>
              </a:rPr>
              <a:t>OBJECTIVE:</a:t>
            </a:r>
            <a:r>
              <a:rPr lang="en">
                <a:solidFill>
                  <a:srgbClr val="FFFFFF"/>
                </a:solidFill>
              </a:rPr>
              <a:t> Design and engineer a simple wind powered water pump within a budget constraint for the people in need in Congo, which have a hard access to clean water.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 u="sng"/>
              <a:t>TARGET REGION: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9625" y="2838050"/>
            <a:ext cx="2919269" cy="21922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641275" y="3006288"/>
            <a:ext cx="2876700" cy="18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Char char="❏"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Democratic Republic of the Congo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Char char="❏"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Household income: $395 per year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Char char="❏"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Primary customers: end users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Char char="❏"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Secondary customers: entrepreneurs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7225" y="2160275"/>
            <a:ext cx="2183149" cy="206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Voice of the Customer</a:t>
            </a:r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305600" y="1489812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/>
              <a:t>CUSTOMER NEEDS:</a:t>
            </a:r>
            <a:endParaRPr b="1" u="sng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Affordable (9)</a:t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Water pumped over time (9)</a:t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Char char="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Quality of product (durability) (9)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Ease of use (3)</a:t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Ease of maintenance (3)</a:t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Ease to assemble (1)</a:t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Aesthetics (1)</a:t>
            </a:r>
            <a:endParaRPr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1900" y="362000"/>
            <a:ext cx="3242174" cy="215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819650"/>
            <a:ext cx="3084025" cy="215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Specifications and Benchmarking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387900" y="2059600"/>
            <a:ext cx="6473400" cy="25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/>
              <a:t>SPECIFICATIONS</a:t>
            </a:r>
            <a:endParaRPr b="1" u="sng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❏"/>
            </a:pPr>
            <a:r>
              <a:rPr lang="en"/>
              <a:t>Easy to setup and repair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/>
              <a:t>It is able to power the product at 5 m/s wind speed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/>
              <a:t>Product is made with durable and long-lasting materials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/>
              <a:t>Tank holds 50 liters of water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/>
              <a:t>Cost less than $100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/>
              <a:t>Locally/Recycled stored materials are used in fabrication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5824200" y="1284100"/>
            <a:ext cx="2931900" cy="15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COMPETITION</a:t>
            </a:r>
            <a:endParaRPr sz="1800" b="1" u="sng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Char char="❏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Johnson &amp; Johnson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Char char="❏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OakenHurst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Char char="❏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Global Water Initiative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Char char="❏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Practical Action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Model</a:t>
            </a: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1025" y="1280700"/>
            <a:ext cx="5177351" cy="243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7050" y="4347275"/>
            <a:ext cx="5177350" cy="72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725" y="3827150"/>
            <a:ext cx="5177350" cy="41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387900" y="3037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 Selection</a:t>
            </a:r>
            <a:endParaRPr/>
          </a:p>
        </p:txBody>
      </p:sp>
      <p:pic>
        <p:nvPicPr>
          <p:cNvPr id="102" name="Google Shape;102;p18"/>
          <p:cNvPicPr preferRelativeResize="0"/>
          <p:nvPr/>
        </p:nvPicPr>
        <p:blipFill rotWithShape="1">
          <a:blip r:embed="rId3">
            <a:alphaModFix/>
          </a:blip>
          <a:srcRect l="1735" t="4496" r="8336" b="4487"/>
          <a:stretch/>
        </p:blipFill>
        <p:spPr>
          <a:xfrm>
            <a:off x="40475" y="1359700"/>
            <a:ext cx="2140350" cy="2424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 rotWithShape="1">
          <a:blip r:embed="rId4">
            <a:alphaModFix/>
          </a:blip>
          <a:srcRect r="7114"/>
          <a:stretch/>
        </p:blipFill>
        <p:spPr>
          <a:xfrm>
            <a:off x="2293538" y="2571750"/>
            <a:ext cx="2059041" cy="24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5275" y="1293125"/>
            <a:ext cx="2406650" cy="25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4650" y="2441428"/>
            <a:ext cx="2059050" cy="2584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mb/>
      </p:transition>
    </mc:Choice>
    <mc:Fallback xmlns="">
      <p:transition spd="slow">
        <p:comb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 Design and Fabrication</a:t>
            </a:r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387900" y="1337400"/>
            <a:ext cx="4508700" cy="15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/>
              <a:t>KEY CHALLENGES IN FABRICATION:</a:t>
            </a:r>
            <a:endParaRPr b="1" u="sng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Attaching the camshaft to the pump assembly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pic>
        <p:nvPicPr>
          <p:cNvPr id="112" name="Google Shape;11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2025" y="1478275"/>
            <a:ext cx="4235100" cy="3261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901" y="2345425"/>
            <a:ext cx="4031224" cy="239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hred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350500" y="20277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 Testing</a:t>
            </a:r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8475" y="411975"/>
            <a:ext cx="3786625" cy="19811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0" name="Google Shape;120;p20"/>
          <p:cNvGraphicFramePr/>
          <p:nvPr/>
        </p:nvGraphicFramePr>
        <p:xfrm>
          <a:off x="48900" y="2642000"/>
          <a:ext cx="9046200" cy="2438280"/>
        </p:xfrm>
        <a:graphic>
          <a:graphicData uri="http://schemas.openxmlformats.org/drawingml/2006/table">
            <a:tbl>
              <a:tblPr>
                <a:noFill/>
                <a:tableStyleId>{1158930B-E322-4187-BC30-4940CB229205}</a:tableStyleId>
              </a:tblPr>
              <a:tblGrid>
                <a:gridCol w="226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1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1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Test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Calculated result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Tested result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Conclusion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Does it pump?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It pumps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It does not pump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FAIL, pump does not work horizontally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Minimum wind speed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2.74 m/s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9.17 m/s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FAIL, friction and resistance were not included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Wind speed to revolutions per second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2.64 m/s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8.84 rps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FAIL, the results are inconsistent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00" y="1815499"/>
            <a:ext cx="5177350" cy="72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6;p17">
            <a:extLst>
              <a:ext uri="{FF2B5EF4-FFF2-40B4-BE49-F238E27FC236}">
                <a16:creationId xmlns:a16="http://schemas.microsoft.com/office/drawing/2014/main" id="{70E3124B-F786-47A7-893E-0DFE61F34C1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900" y="1349836"/>
            <a:ext cx="5177350" cy="41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Profitability Analysis</a:t>
            </a:r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body" idx="1"/>
          </p:nvPr>
        </p:nvSpPr>
        <p:spPr>
          <a:xfrm>
            <a:off x="4724700" y="458025"/>
            <a:ext cx="4419300" cy="30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❏"/>
            </a:pPr>
            <a:r>
              <a:rPr lang="en" dirty="0"/>
              <a:t>3-year plan: 25,000 units, increasing by 10% after every year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 dirty="0"/>
              <a:t>$74 per unit, increasing $1 per year due to inflation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 dirty="0"/>
              <a:t>Market price: range between $2,000 to $15,000, depending on the quality of the product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" dirty="0"/>
              <a:t>Break even point: after 8,110 units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en-US" dirty="0"/>
              <a:t>E</a:t>
            </a:r>
            <a:r>
              <a:rPr lang="en" dirty="0"/>
              <a:t>ach unit costs less than $70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6774" y="4232850"/>
            <a:ext cx="6819525" cy="7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525" y="1364876"/>
            <a:ext cx="4613875" cy="250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387</Words>
  <Application>Microsoft Office PowerPoint</Application>
  <PresentationFormat>On-screen Show (16:9)</PresentationFormat>
  <Paragraphs>75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Wingdings</vt:lpstr>
      <vt:lpstr>Roboto Slab</vt:lpstr>
      <vt:lpstr>Roboto</vt:lpstr>
      <vt:lpstr>Calibri</vt:lpstr>
      <vt:lpstr>Marina</vt:lpstr>
      <vt:lpstr>Wind Powered Water Pump Project Team 1</vt:lpstr>
      <vt:lpstr>Problem Statement</vt:lpstr>
      <vt:lpstr>Voice of the Customer</vt:lpstr>
      <vt:lpstr>Specifications and Benchmarking</vt:lpstr>
      <vt:lpstr>Engineering Model</vt:lpstr>
      <vt:lpstr>Concept Selection</vt:lpstr>
      <vt:lpstr>Prototype Design and Fabrication</vt:lpstr>
      <vt:lpstr>Prototype Testing</vt:lpstr>
      <vt:lpstr>Profitability Analysis</vt:lpstr>
      <vt:lpstr>Final Design Concept</vt:lpstr>
      <vt:lpstr>Concluding Thoughts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 Powered Water Pump Project Team 1</dc:title>
  <dc:creator>Baughman, Jacqulyn A [M E]</dc:creator>
  <cp:lastModifiedBy>Jacqulyn Baughman</cp:lastModifiedBy>
  <cp:revision>6</cp:revision>
  <dcterms:modified xsi:type="dcterms:W3CDTF">2020-07-10T21:14:48Z</dcterms:modified>
</cp:coreProperties>
</file>